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 trokut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Prostoručno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Prostoručno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Prostoručno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avni poveznik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zervirano mjesto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809E05-D8D7-47D7-A122-9272758F6261}" type="datetimeFigureOut">
              <a:rPr lang="hr-HR" smtClean="0"/>
              <a:t>15.4.2020.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7" name="Rezervirano mjesto broja slajd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0020F97-35F3-45D5-B084-B0C8C2524CF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809E05-D8D7-47D7-A122-9272758F6261}" type="datetimeFigureOut">
              <a:rPr lang="hr-HR" smtClean="0"/>
              <a:t>15.4.2020.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020F97-35F3-45D5-B084-B0C8C2524CF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809E05-D8D7-47D7-A122-9272758F6261}" type="datetimeFigureOut">
              <a:rPr lang="hr-HR" smtClean="0"/>
              <a:t>15.4.2020.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020F97-35F3-45D5-B084-B0C8C2524CF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809E05-D8D7-47D7-A122-9272758F6261}" type="datetimeFigureOut">
              <a:rPr lang="hr-HR" smtClean="0"/>
              <a:t>15.4.2020.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020F97-35F3-45D5-B084-B0C8C2524CFB}" type="slidenum">
              <a:rPr lang="hr-HR" smtClean="0"/>
              <a:t>‹#›</a:t>
            </a:fld>
            <a:endParaRPr lang="hr-HR"/>
          </a:p>
        </p:txBody>
      </p:sp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809E05-D8D7-47D7-A122-9272758F6261}" type="datetimeFigureOut">
              <a:rPr lang="hr-HR" smtClean="0"/>
              <a:t>15.4.2020.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020F97-35F3-45D5-B084-B0C8C2524CFB}" type="slidenum">
              <a:rPr lang="hr-HR" smtClean="0"/>
              <a:t>‹#›</a:t>
            </a:fld>
            <a:endParaRPr lang="hr-HR"/>
          </a:p>
        </p:txBody>
      </p:sp>
      <p:sp>
        <p:nvSpPr>
          <p:cNvPr id="7" name="Š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Š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809E05-D8D7-47D7-A122-9272758F6261}" type="datetimeFigureOut">
              <a:rPr lang="hr-HR" smtClean="0"/>
              <a:t>15.4.2020.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020F97-35F3-45D5-B084-B0C8C2524CFB}" type="slidenum">
              <a:rPr lang="hr-HR" smtClean="0"/>
              <a:t>‹#›</a:t>
            </a:fld>
            <a:endParaRPr lang="hr-HR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809E05-D8D7-47D7-A122-9272758F6261}" type="datetimeFigureOut">
              <a:rPr lang="hr-HR" smtClean="0"/>
              <a:t>15.4.2020.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020F97-35F3-45D5-B084-B0C8C2524CFB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809E05-D8D7-47D7-A122-9272758F6261}" type="datetimeFigureOut">
              <a:rPr lang="hr-HR" smtClean="0"/>
              <a:t>15.4.2020.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020F97-35F3-45D5-B084-B0C8C2524CFB}" type="slidenum">
              <a:rPr lang="hr-HR" smtClean="0"/>
              <a:t>‹#›</a:t>
            </a:fld>
            <a:endParaRPr lang="hr-HR"/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809E05-D8D7-47D7-A122-9272758F6261}" type="datetimeFigureOut">
              <a:rPr lang="hr-HR" smtClean="0"/>
              <a:t>15.4.2020.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020F97-35F3-45D5-B084-B0C8C2524CF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4809E05-D8D7-47D7-A122-9272758F6261}" type="datetimeFigureOut">
              <a:rPr lang="hr-HR" smtClean="0"/>
              <a:t>15.4.2020.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020F97-35F3-45D5-B084-B0C8C2524CFB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 smtClean="0"/>
              <a:t>Kliknite ikonu da biste dodali  sliku</a:t>
            </a:r>
            <a:endParaRPr kumimoji="0" lang="en-US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809E05-D8D7-47D7-A122-9272758F6261}" type="datetimeFigureOut">
              <a:rPr lang="hr-HR" smtClean="0"/>
              <a:t>15.4.2020.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0020F97-35F3-45D5-B084-B0C8C2524CFB}" type="slidenum">
              <a:rPr lang="hr-HR" smtClean="0"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8" name="Prostoručno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Prostoručno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kutni trokut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avni poveznik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Š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Š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ručno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Prostoručno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kutni trokut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avni poveznik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zervirano mjesto naslova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0" name="Rezervirano mjesto teksta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4809E05-D8D7-47D7-A122-9272758F6261}" type="datetimeFigureOut">
              <a:rPr lang="hr-HR" smtClean="0"/>
              <a:t>15.4.2020.</a:t>
            </a:fld>
            <a:endParaRPr lang="hr-HR"/>
          </a:p>
        </p:txBody>
      </p:sp>
      <p:sp>
        <p:nvSpPr>
          <p:cNvPr id="22" name="Rezervirano mjesto podnožj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0020F97-35F3-45D5-B084-B0C8C2524CFB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view.genial.ly/5e824b0fa8bed70dad07cfe1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hr/embed/d1ffaf861e0d43d79b291eac14544b3c?themeId=41&amp;templateId=2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SAT RAZREDNIKA</a:t>
            </a:r>
            <a:br>
              <a:rPr lang="hr-HR" dirty="0" smtClean="0"/>
            </a:br>
            <a:r>
              <a:rPr lang="hr-HR" dirty="0" smtClean="0"/>
              <a:t>16.4.2020.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Osobni i socijalni razvoj:Razboritost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78233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Google Shape;476;p35" descr="Slika na kojoj se prikazuje snimka zaslona, monitor, računalo, prijenosnik&#10;&#10;Opis je generiran uz vrlo visoku pouzdanost"/>
          <p:cNvPicPr preferRelativeResize="0"/>
          <p:nvPr/>
        </p:nvPicPr>
        <p:blipFill rotWithShape="1">
          <a:blip r:embed="rId2">
            <a:alphaModFix/>
          </a:blip>
          <a:srcRect l="54851" t="28023" r="17438" b="5874"/>
          <a:stretch/>
        </p:blipFill>
        <p:spPr>
          <a:xfrm>
            <a:off x="3707904" y="725962"/>
            <a:ext cx="4575863" cy="613203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475;p35"/>
          <p:cNvSpPr/>
          <p:nvPr/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FFFF00"/>
          </a:solidFill>
          <a:ln w="174625" cap="flat" cmpd="thinThick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hr-HR" sz="2600" b="0" i="0" u="none" strike="noStrike" cap="none" dirty="0">
                <a:solidFill>
                  <a:srgbClr val="3991C7"/>
                </a:solidFill>
                <a:latin typeface="Calibri"/>
                <a:ea typeface="Calibri"/>
                <a:cs typeface="Calibri"/>
                <a:sym typeface="Calibri"/>
              </a:rPr>
              <a:t>VREDNOTE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2959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dirty="0" smtClean="0"/>
              <a:t>To </a:t>
            </a:r>
            <a:r>
              <a:rPr lang="hr-HR" dirty="0"/>
              <a:t>je sposobnost da se vlada sobom, I disciplinira sebe, korištenjem razuma. </a:t>
            </a:r>
            <a:endParaRPr lang="hr-HR" dirty="0" smtClean="0"/>
          </a:p>
          <a:p>
            <a:r>
              <a:rPr lang="hr-HR" dirty="0" smtClean="0"/>
              <a:t>Smatra </a:t>
            </a:r>
            <a:r>
              <a:rPr lang="hr-HR" dirty="0"/>
              <a:t>se jednom od </a:t>
            </a:r>
            <a:r>
              <a:rPr lang="hr-HR" dirty="0" smtClean="0"/>
              <a:t>četiri </a:t>
            </a:r>
            <a:r>
              <a:rPr lang="hr-HR" dirty="0"/>
              <a:t>vrline – </a:t>
            </a:r>
            <a:r>
              <a:rPr lang="hr-HR" dirty="0" err="1"/>
              <a:t>Prudence</a:t>
            </a:r>
            <a:r>
              <a:rPr lang="hr-HR" dirty="0"/>
              <a:t>. </a:t>
            </a:r>
            <a:endParaRPr lang="hr-HR" dirty="0" smtClean="0"/>
          </a:p>
          <a:p>
            <a:r>
              <a:rPr lang="hr-HR" dirty="0" smtClean="0"/>
              <a:t>Pojam </a:t>
            </a:r>
            <a:r>
              <a:rPr lang="hr-HR" dirty="0"/>
              <a:t>dolazi od latinske riječi </a:t>
            </a:r>
            <a:r>
              <a:rPr lang="hr-HR" dirty="0" err="1"/>
              <a:t>prudentia</a:t>
            </a:r>
            <a:r>
              <a:rPr lang="hr-HR" dirty="0"/>
              <a:t> što znači dalekovidnost, bistrina.</a:t>
            </a: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2E82AF"/>
                </a:solidFill>
                <a:ea typeface="Calibri"/>
                <a:cs typeface="Calibri"/>
                <a:sym typeface="Calibri"/>
              </a:rPr>
              <a:t>RAZBORITOST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82357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487;p37" descr="Slika na kojoj se prikazuje voće, hrana&#10;&#10;Opis je generiran uz vrlo visoku pouzdanost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tretch/>
        </p:blipFill>
        <p:spPr>
          <a:xfrm>
            <a:off x="457200" y="1672586"/>
            <a:ext cx="8229600" cy="414306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Pročitaj priču </a:t>
            </a:r>
            <a:r>
              <a:rPr lang="hr-HR" dirty="0">
                <a:hlinkClick r:id="rId3"/>
              </a:rPr>
              <a:t>https://view.genial.ly/5e824b0fa8bed70dad07cfe1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11528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01;p38" descr="A close up of a flower&#10;&#10;Description generated with very high confidence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tretch/>
        </p:blipFill>
        <p:spPr>
          <a:xfrm>
            <a:off x="457200" y="2424041"/>
            <a:ext cx="8229600" cy="26401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>
                <a:ea typeface="Calibri"/>
                <a:cs typeface="Calibri"/>
                <a:sym typeface="Calibri"/>
              </a:rPr>
              <a:t>Iz bajke „Heljda” Hansa </a:t>
            </a:r>
            <a:r>
              <a:rPr lang="hr-HR" dirty="0" err="1">
                <a:ea typeface="Calibri"/>
                <a:cs typeface="Calibri"/>
                <a:sym typeface="Calibri"/>
              </a:rPr>
              <a:t>Christiana</a:t>
            </a:r>
            <a:r>
              <a:rPr lang="hr-HR" dirty="0">
                <a:ea typeface="Calibri"/>
                <a:cs typeface="Calibri"/>
                <a:sym typeface="Calibri"/>
              </a:rPr>
              <a:t> Andersena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87905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90000"/>
              </a:lnSpc>
              <a:spcBef>
                <a:spcPts val="1000"/>
              </a:spcBef>
              <a:buSzPts val="3000"/>
              <a:buNone/>
            </a:pPr>
            <a:endParaRPr lang="hr-HR" dirty="0" smtClean="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SzPts val="3000"/>
              <a:buNone/>
            </a:pPr>
            <a:endParaRPr lang="hr-HR" dirty="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SzPts val="3000"/>
              <a:buNone/>
            </a:pPr>
            <a:r>
              <a:rPr lang="vi-VN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Napišite igrokaz</a:t>
            </a:r>
            <a:r>
              <a:rPr lang="vi-VN" dirty="0" smtClean="0"/>
              <a:t> </a:t>
            </a:r>
            <a:r>
              <a:rPr lang="vi-VN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između heljde i vrbe </a:t>
            </a:r>
            <a:r>
              <a:rPr lang="vi-VN" dirty="0" smtClean="0"/>
              <a:t>koristeći upravni govor.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SzPts val="3000"/>
              <a:buNone/>
            </a:pPr>
            <a:r>
              <a:rPr lang="vi-VN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Promijenite završetak priče. </a:t>
            </a:r>
            <a:endParaRPr lang="vi-VN" dirty="0" smtClean="0"/>
          </a:p>
          <a:p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Zadatak: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55163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90000"/>
              </a:lnSpc>
              <a:spcBef>
                <a:spcPts val="1000"/>
              </a:spcBef>
              <a:buSzPts val="3000"/>
              <a:buNone/>
            </a:pPr>
            <a:endParaRPr lang="hr-HR" dirty="0" smtClean="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SzPts val="3000"/>
              <a:buNone/>
            </a:pPr>
            <a:endParaRPr lang="hr-HR" dirty="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SzPts val="3000"/>
              <a:buNone/>
            </a:pPr>
            <a:r>
              <a:rPr lang="hr-HR" dirty="0" smtClean="0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Moramo biti odgovorni za svoje ponašanje. </a:t>
            </a:r>
            <a:endParaRPr lang="hr-HR" dirty="0" smtClean="0">
              <a:solidFill>
                <a:srgbClr val="FF0000"/>
              </a:solidFill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SzPts val="3000"/>
              <a:buNone/>
            </a:pPr>
            <a:r>
              <a:rPr lang="hr-HR" dirty="0" smtClean="0">
                <a:solidFill>
                  <a:srgbClr val="FF0000"/>
                </a:solidFill>
              </a:rPr>
              <a:t>Treba slušati</a:t>
            </a:r>
            <a:r>
              <a:rPr lang="hr-HR" dirty="0" smtClean="0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roditelje, učitelje i ostale odrasle osobe.</a:t>
            </a:r>
            <a:endParaRPr lang="hr-HR" dirty="0" smtClean="0">
              <a:solidFill>
                <a:srgbClr val="FF0000"/>
              </a:solidFill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SzPts val="3000"/>
              <a:buNone/>
            </a:pPr>
            <a:r>
              <a:rPr lang="hr-HR" dirty="0" smtClean="0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Ako se ponašamo neodgovorno, ugrožavamo sebe i druge.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ZAPAMTITE: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08734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pPr marL="0" lvl="0" indent="0" algn="ctr">
              <a:lnSpc>
                <a:spcPct val="90000"/>
              </a:lnSpc>
              <a:spcBef>
                <a:spcPts val="0"/>
              </a:spcBef>
              <a:buClr>
                <a:srgbClr val="2E82AF"/>
              </a:buClr>
              <a:buSzPts val="2800"/>
              <a:buNone/>
            </a:pPr>
            <a:endParaRPr lang="hr-HR" smtClean="0">
              <a:solidFill>
                <a:srgbClr val="2E82AF"/>
              </a:solidFill>
              <a:ea typeface="Calibri"/>
              <a:cs typeface="Calibri"/>
              <a:sym typeface="Calibri"/>
            </a:endParaRPr>
          </a:p>
          <a:p>
            <a:pPr marL="0" lvl="0" indent="0" algn="ctr">
              <a:lnSpc>
                <a:spcPct val="90000"/>
              </a:lnSpc>
              <a:spcBef>
                <a:spcPts val="0"/>
              </a:spcBef>
              <a:buClr>
                <a:srgbClr val="2E82AF"/>
              </a:buClr>
              <a:buSzPts val="2800"/>
              <a:buNone/>
            </a:pPr>
            <a:r>
              <a:rPr lang="hr-HR" smtClean="0">
                <a:solidFill>
                  <a:srgbClr val="2E82AF"/>
                </a:solidFill>
                <a:ea typeface="Calibri"/>
                <a:cs typeface="Calibri"/>
                <a:sym typeface="Calibri"/>
              </a:rPr>
              <a:t>Heljda </a:t>
            </a:r>
            <a:r>
              <a:rPr lang="hr-HR" dirty="0">
                <a:solidFill>
                  <a:srgbClr val="2E82AF"/>
                </a:solidFill>
                <a:ea typeface="Calibri"/>
                <a:cs typeface="Calibri"/>
                <a:sym typeface="Calibri"/>
              </a:rPr>
              <a:t>je biljka slična riži, bogata bjelančevinama, vlaknima i mineralima. Jako je zdrava. Ne sadrži </a:t>
            </a:r>
            <a:r>
              <a:rPr lang="hr-HR" dirty="0" err="1">
                <a:solidFill>
                  <a:srgbClr val="2E82AF"/>
                </a:solidFill>
                <a:ea typeface="Calibri"/>
                <a:cs typeface="Calibri"/>
                <a:sym typeface="Calibri"/>
              </a:rPr>
              <a:t>gluten</a:t>
            </a:r>
            <a:r>
              <a:rPr lang="hr-HR" dirty="0">
                <a:solidFill>
                  <a:srgbClr val="2E82AF"/>
                </a:solidFill>
                <a:ea typeface="Calibri"/>
                <a:cs typeface="Calibri"/>
                <a:sym typeface="Calibri"/>
              </a:rPr>
              <a:t> pa ju mogu koristiti ljudi koji imaju </a:t>
            </a:r>
            <a:r>
              <a:rPr lang="hr-HR" dirty="0" err="1">
                <a:solidFill>
                  <a:srgbClr val="2E82AF"/>
                </a:solidFill>
                <a:ea typeface="Calibri"/>
                <a:cs typeface="Calibri"/>
                <a:sym typeface="Calibri"/>
              </a:rPr>
              <a:t>intoleranciju</a:t>
            </a:r>
            <a:r>
              <a:rPr lang="hr-HR" dirty="0">
                <a:solidFill>
                  <a:srgbClr val="2E82AF"/>
                </a:solidFill>
                <a:ea typeface="Calibri"/>
                <a:cs typeface="Calibri"/>
                <a:sym typeface="Calibri"/>
              </a:rPr>
              <a:t> na </a:t>
            </a:r>
            <a:r>
              <a:rPr lang="hr-HR" dirty="0" err="1">
                <a:solidFill>
                  <a:srgbClr val="2E82AF"/>
                </a:solidFill>
                <a:ea typeface="Calibri"/>
                <a:cs typeface="Calibri"/>
                <a:sym typeface="Calibri"/>
              </a:rPr>
              <a:t>gluten</a:t>
            </a:r>
            <a:r>
              <a:rPr lang="hr-HR" dirty="0">
                <a:solidFill>
                  <a:srgbClr val="2E82AF"/>
                </a:solidFill>
                <a:ea typeface="Calibri"/>
                <a:cs typeface="Calibri"/>
                <a:sym typeface="Calibri"/>
              </a:rPr>
              <a:t>. </a:t>
            </a:r>
            <a:endParaRPr lang="hr-HR"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hr-HR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ZANIMLJIVOSTI:</a:t>
            </a:r>
            <a:r>
              <a:rPr lang="hr-HR" sz="2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hr-HR" sz="2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lang="hr-HR" dirty="0"/>
          </a:p>
        </p:txBody>
      </p:sp>
      <p:grpSp>
        <p:nvGrpSpPr>
          <p:cNvPr id="4" name="Google Shape;513;p40"/>
          <p:cNvGrpSpPr/>
          <p:nvPr/>
        </p:nvGrpSpPr>
        <p:grpSpPr>
          <a:xfrm>
            <a:off x="971600" y="1493624"/>
            <a:ext cx="6700837" cy="1885950"/>
            <a:chOff x="3083719" y="1440656"/>
            <a:chExt cx="6700837" cy="1885950"/>
          </a:xfrm>
        </p:grpSpPr>
        <p:pic>
          <p:nvPicPr>
            <p:cNvPr id="5" name="Google Shape;514;p40" descr="Slika na kojoj se prikazuje trava, na otvorenom, polje, zeleno&#10;&#10;Opis je generiran uz vrlo visoku pouzdanost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083719" y="1440656"/>
              <a:ext cx="3009900" cy="187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Google Shape;515;p40" descr="Slika na kojoj se prikazuje voće, orah, hrana, stijena&#10;&#10;Opis je generiran uz vrlo visoku pouzdanost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774656" y="1440656"/>
              <a:ext cx="3009900" cy="188595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796536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hlinkClick r:id="rId2"/>
              </a:rPr>
              <a:t>https://wordwall.net/hr/embed/d1ffaf861e0d43d79b291eac14544b3c?themeId=41&amp;templateId=2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 kraj odigraj kviz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063193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omilanje">
  <a:themeElements>
    <a:clrScheme name="Gomilanj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Gomilanj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Gomilanj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106</TotalTime>
  <Words>112</Words>
  <Application>Microsoft Office PowerPoint</Application>
  <PresentationFormat>Prikaz na zaslonu (4:3)</PresentationFormat>
  <Paragraphs>30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0" baseType="lpstr">
      <vt:lpstr>Gomilanje</vt:lpstr>
      <vt:lpstr>SAT RAZREDNIKA 16.4.2020.</vt:lpstr>
      <vt:lpstr>PowerPointova prezentacija</vt:lpstr>
      <vt:lpstr>RAZBORITOST</vt:lpstr>
      <vt:lpstr>Pročitaj priču https://view.genial.ly/5e824b0fa8bed70dad07cfe1</vt:lpstr>
      <vt:lpstr>Iz bajke „Heljda” Hansa Christiana Andersena</vt:lpstr>
      <vt:lpstr>Zadatak:</vt:lpstr>
      <vt:lpstr>ZAPAMTITE:</vt:lpstr>
      <vt:lpstr>ZANIMLJIVOSTI: </vt:lpstr>
      <vt:lpstr>Za kraj odigraj kviz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SAT RAZREDNIKA 16.4.2020.</dc:title>
  <dc:creator>Lenovo3</dc:creator>
  <cp:lastModifiedBy>Lenovo3</cp:lastModifiedBy>
  <cp:revision>5</cp:revision>
  <dcterms:created xsi:type="dcterms:W3CDTF">2020-04-15T14:50:10Z</dcterms:created>
  <dcterms:modified xsi:type="dcterms:W3CDTF">2020-04-15T17:09:11Z</dcterms:modified>
</cp:coreProperties>
</file>