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1" r:id="rId8"/>
    <p:sldId id="265" r:id="rId9"/>
    <p:sldId id="270" r:id="rId10"/>
    <p:sldId id="266" r:id="rId11"/>
    <p:sldId id="267" r:id="rId12"/>
    <p:sldId id="268" r:id="rId13"/>
    <p:sldId id="269" r:id="rId14"/>
    <p:sldId id="263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D795436-7CED-4173-831F-FBA0C36B1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="" xmlns:a16="http://schemas.microsoft.com/office/drawing/2014/main" id="{F85A9306-7A88-436C-81F7-30FD29095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155C8D3C-1596-4991-B474-5D069C2D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06C2E4B5-154A-4BAF-A8B8-227272DD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27CC620B-75A3-4D16-BD20-1AB5E0DA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533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A354BAD3-98A4-4FF3-BEE2-6E9C769BA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="" xmlns:a16="http://schemas.microsoft.com/office/drawing/2014/main" id="{6EA5FCA3-6DAC-4996-9679-B46EBDD2E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C31C9A48-FE78-4FF8-863F-6B796CC3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E4207BCD-A861-402A-B336-0F564AF5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71E93465-A704-4D2F-802E-70DB7888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068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="" xmlns:a16="http://schemas.microsoft.com/office/drawing/2014/main" id="{C042D34C-1AC0-49B7-AB34-A83E26820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="" xmlns:a16="http://schemas.microsoft.com/office/drawing/2014/main" id="{052CF0BE-BDF5-4E28-A61E-A416C74C1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F1B9354B-569E-4E9A-B06E-438835E1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9FCAD5B8-3E76-42A1-8EB3-D8C241043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EF5180BF-2980-4D78-BE98-B742A885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472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09AAB2B-13E4-48EA-A98A-8F213DEBF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72511D18-250F-4D12-A5DC-09CA9EFD4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A08F47E5-5BA8-482E-9AD4-B4D5FAD9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0299582F-0B8D-4814-B510-4F13C283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2203EDAE-C6AC-45E6-A8AA-D36241F3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76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80A40458-EE94-496A-B199-AB22117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="" xmlns:a16="http://schemas.microsoft.com/office/drawing/2014/main" id="{8A424DE6-CA5A-482E-85FD-839FB1D78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92B53D09-2A38-43CF-AD33-FB294404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84649282-885D-4943-9FF5-A9B2E837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A24E12D4-4039-493D-A30F-99D73EEA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685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853E51E-5F0D-4A5A-A5BB-8E83EC5F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F593BA33-4419-4434-94EB-E40E2BBA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="" xmlns:a16="http://schemas.microsoft.com/office/drawing/2014/main" id="{B2297D13-F68A-451A-8DA7-A82CA30FE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="" xmlns:a16="http://schemas.microsoft.com/office/drawing/2014/main" id="{6DB3BCBA-93AF-4041-83F1-DE616D8C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="" xmlns:a16="http://schemas.microsoft.com/office/drawing/2014/main" id="{0DC7B16D-8906-4514-A2D6-3A132BCC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="" xmlns:a16="http://schemas.microsoft.com/office/drawing/2014/main" id="{9B671BC3-8ACC-4FFF-8172-EE01A50A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252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047BC8C-9B47-40D3-A72F-9E8BB3EF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="" xmlns:a16="http://schemas.microsoft.com/office/drawing/2014/main" id="{EF78537E-9C99-4CB1-934B-1D50EA64A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="" xmlns:a16="http://schemas.microsoft.com/office/drawing/2014/main" id="{A27DA8B4-F9E7-42CC-AB8E-A0669F550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="" xmlns:a16="http://schemas.microsoft.com/office/drawing/2014/main" id="{5E9B7F36-D45E-44F9-B8E4-F2007866B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="" xmlns:a16="http://schemas.microsoft.com/office/drawing/2014/main" id="{F725D273-C5D2-412A-8D85-4D3FFC2DF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="" xmlns:a16="http://schemas.microsoft.com/office/drawing/2014/main" id="{9A54E59B-32C9-435F-A833-6FF46B83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="" xmlns:a16="http://schemas.microsoft.com/office/drawing/2014/main" id="{1C073749-71FB-49D1-A203-5B7D81BA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="" xmlns:a16="http://schemas.microsoft.com/office/drawing/2014/main" id="{5E856D65-578A-46CE-B411-6B0F3DB9E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00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08ABAB3-948D-43E9-A49B-A2DD9970F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="" xmlns:a16="http://schemas.microsoft.com/office/drawing/2014/main" id="{0C6AF574-DC76-4082-842B-0D12EA94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="" xmlns:a16="http://schemas.microsoft.com/office/drawing/2014/main" id="{8BDFE8C9-4B09-4CF3-93E4-706494D2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="" xmlns:a16="http://schemas.microsoft.com/office/drawing/2014/main" id="{84B149BE-DF65-4FA9-9296-1490E8C5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965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="" xmlns:a16="http://schemas.microsoft.com/office/drawing/2014/main" id="{50DBE2FC-6CC0-4195-899E-EA0925F2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="" xmlns:a16="http://schemas.microsoft.com/office/drawing/2014/main" id="{31EBF403-073F-414E-8849-F174B40A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="" xmlns:a16="http://schemas.microsoft.com/office/drawing/2014/main" id="{AA6782BA-55F7-43AF-AD01-29825841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819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3227A0F-043C-4D8F-82A0-945E933B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7BB4D14A-FE52-4572-A7EE-FF9826CA4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="" xmlns:a16="http://schemas.microsoft.com/office/drawing/2014/main" id="{B40FE4E2-1CAB-43C1-8060-C829627B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="" xmlns:a16="http://schemas.microsoft.com/office/drawing/2014/main" id="{827405F1-33AA-40DC-AC8F-7ACE0BE5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="" xmlns:a16="http://schemas.microsoft.com/office/drawing/2014/main" id="{A1751CDC-31DA-4E01-910C-BC0AEE3D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="" xmlns:a16="http://schemas.microsoft.com/office/drawing/2014/main" id="{3DC4B9E0-BC89-4D32-AF04-9543E00C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647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7D2E2FB-24E6-4BB4-8E8E-BADDF6EF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="" xmlns:a16="http://schemas.microsoft.com/office/drawing/2014/main" id="{4C09CF84-36B2-4B97-92F6-7877C61BF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="" xmlns:a16="http://schemas.microsoft.com/office/drawing/2014/main" id="{58D1C337-4F92-4E69-902F-35385DF04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="" xmlns:a16="http://schemas.microsoft.com/office/drawing/2014/main" id="{C5537A48-828A-4661-8DFF-A5AF056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="" xmlns:a16="http://schemas.microsoft.com/office/drawing/2014/main" id="{C9137E01-D6A2-412C-B771-BC6F7CEF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="" xmlns:a16="http://schemas.microsoft.com/office/drawing/2014/main" id="{FA9B5A30-D222-4AC9-9960-00324116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12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="" xmlns:a16="http://schemas.microsoft.com/office/drawing/2014/main" id="{C15EC97C-DCF1-4C72-A8D0-F153EE652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="" xmlns:a16="http://schemas.microsoft.com/office/drawing/2014/main" id="{7439EC03-E188-43E1-8AE3-E396A181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34A8BC16-C610-4F3D-B1B8-54399953F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124D5-621B-49D8-890F-70C34EC3523A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79282981-7357-45D5-B708-44D38ECBE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3625C574-CAE3-4B42-81C2-8695755B3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C7CD-B31E-45FB-A422-E0CDA6BACF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137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bouquet-flowers-cloves-bank-floral-greeting-birthday-mother-s-day-12550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mptNcS0Fvk" TargetMode="External"/><Relationship Id="rId7" Type="http://schemas.openxmlformats.org/officeDocument/2006/relationships/hyperlink" Target="https://youtu.be/MZvOS46NNQ4" TargetMode="External"/><Relationship Id="rId2" Type="http://schemas.openxmlformats.org/officeDocument/2006/relationships/hyperlink" Target="https://youtu.be/QiVVOdH55y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ERMRWk1bwqo" TargetMode="External"/><Relationship Id="rId5" Type="http://schemas.openxmlformats.org/officeDocument/2006/relationships/hyperlink" Target="https://youtu.be/M3oSvQLxLos" TargetMode="External"/><Relationship Id="rId4" Type="http://schemas.openxmlformats.org/officeDocument/2006/relationships/hyperlink" Target="https://youtu.be/nTyXOEy4bE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nevnik.hr/najljepsezelje/2014/08/1631786942/za-valentinovo.html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hyperlink" Target="http://all-for-ladie-s.blogspot.com/2012/09/vunene-i-pamucne-haljine-tko-bi-im.html" TargetMode="External"/><Relationship Id="rId3" Type="http://schemas.openxmlformats.org/officeDocument/2006/relationships/hyperlink" Target="https://libela.org/sa-stavom/6838-kako-ubijene-zene-mozda-i-nisu-ubijene-zene/" TargetMode="External"/><Relationship Id="rId7" Type="http://schemas.openxmlformats.org/officeDocument/2006/relationships/hyperlink" Target="https://lepotica.rs/sminka/ugledajte-se-na-poznate-odmorite-lice-od-sminke" TargetMode="External"/><Relationship Id="rId12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11" Type="http://schemas.openxmlformats.org/officeDocument/2006/relationships/hyperlink" Target="https://www.libela.org/vijesti/5276-zene-se-ne-bi-trebale-glasno-smijati-na-javnom-mjestu/" TargetMode="External"/><Relationship Id="rId5" Type="http://schemas.openxmlformats.org/officeDocument/2006/relationships/hyperlink" Target="http://hr.wikipedia.org/wiki/nikab" TargetMode="External"/><Relationship Id="rId10" Type="http://schemas.openxmlformats.org/officeDocument/2006/relationships/image" Target="../media/image6.jpg"/><Relationship Id="rId4" Type="http://schemas.openxmlformats.org/officeDocument/2006/relationships/image" Target="../media/image3.jpg"/><Relationship Id="rId9" Type="http://schemas.openxmlformats.org/officeDocument/2006/relationships/hyperlink" Target="https://hr.wikipedia.org/wiki/%C5%BDene_u_Hrvatskoj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child-field-girl-grass-mother-people-359373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medvjed, sjedenje, smeđe, medvjedić&#10;&#10;Opis je automatski generiran">
            <a:extLst>
              <a:ext uri="{FF2B5EF4-FFF2-40B4-BE49-F238E27FC236}">
                <a16:creationId xmlns="" xmlns:a16="http://schemas.microsoft.com/office/drawing/2014/main" id="{83B888FC-34B5-4901-B8B8-B1574609D2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31467" r="-1" b="-1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15" name="Rectangle 9">
            <a:extLst>
              <a:ext uri="{FF2B5EF4-FFF2-40B4-BE49-F238E27FC236}">
                <a16:creationId xmlns="" xmlns:a16="http://schemas.microsoft.com/office/drawing/2014/main" id="{A34066D6-1B59-4642-A86D-39464CEE97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1">
            <a:extLst>
              <a:ext uri="{FF2B5EF4-FFF2-40B4-BE49-F238E27FC236}">
                <a16:creationId xmlns="" xmlns:a16="http://schemas.microsoft.com/office/drawing/2014/main" id="{18E928D9-3091-4385-B979-265D55AD02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C38347B-39CF-41C7-856A-4D9D63B1D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798604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FFFF"/>
                </a:solidFill>
              </a:rPr>
              <a:t>SAT RAZREDNIKAMAJČIN </a:t>
            </a:r>
            <a:r>
              <a:rPr lang="hr-HR" dirty="0">
                <a:solidFill>
                  <a:srgbClr val="FFFFFF"/>
                </a:solidFill>
              </a:rPr>
              <a:t>DAN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7D602432-D774-4CF5-94E8-7D52D01059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="" xmlns:a16="http://schemas.microsoft.com/office/drawing/2014/main" id="{1772D6B9-2886-4604-921F-701C12868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4092525" cy="229258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7</a:t>
            </a:r>
            <a:r>
              <a:rPr lang="hr-HR" dirty="0" smtClean="0">
                <a:solidFill>
                  <a:srgbClr val="FFFFFF"/>
                </a:solidFill>
              </a:rPr>
              <a:t>.5.2020</a:t>
            </a:r>
            <a:r>
              <a:rPr lang="hr-HR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BF9EBB4-5078-47B2-AAA0-DF4A88D818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64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željela sam i dobila sam - Ja sam samohrana majka! - Index.hr">
            <a:extLst>
              <a:ext uri="{FF2B5EF4-FFF2-40B4-BE49-F238E27FC236}">
                <a16:creationId xmlns="" xmlns:a16="http://schemas.microsoft.com/office/drawing/2014/main" id="{41F2EC6E-A383-4AD4-B080-A7D7AEAE3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792432"/>
            <a:ext cx="68199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="" xmlns:a16="http://schemas.microsoft.com/office/drawing/2014/main" id="{2ECB92A8-BAA7-4414-B2C0-793FC0A35F49}"/>
              </a:ext>
            </a:extLst>
          </p:cNvPr>
          <p:cNvSpPr txBox="1"/>
          <p:nvPr/>
        </p:nvSpPr>
        <p:spPr>
          <a:xfrm>
            <a:off x="2909456" y="568036"/>
            <a:ext cx="6596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Pokušaj majci napisati pjesmu. Ne mora biti duga . Jedna je kitica dovoljna ako su riječi iskrene . </a:t>
            </a:r>
          </a:p>
        </p:txBody>
      </p:sp>
    </p:spTree>
    <p:extLst>
      <p:ext uri="{BB962C8B-B14F-4D97-AF65-F5344CB8AC3E}">
        <p14:creationId xmlns:p14="http://schemas.microsoft.com/office/powerpoint/2010/main" val="268851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C41529FF-C3F5-4BE9-9E7A-88DD42F8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O majkama se snimaju i pjesme. </a:t>
            </a:r>
          </a:p>
        </p:txBody>
      </p:sp>
      <p:sp>
        <p:nvSpPr>
          <p:cNvPr id="25" name="Arc 24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zervirano mjesto sadržaja 2">
            <a:extLst>
              <a:ext uri="{FF2B5EF4-FFF2-40B4-BE49-F238E27FC236}">
                <a16:creationId xmlns="" xmlns:a16="http://schemas.microsoft.com/office/drawing/2014/main" id="{1F8DA18E-3D25-460C-B5A3-74D2A5DD8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>
                <a:hlinkClick r:id="rId2"/>
              </a:rPr>
              <a:t> https://youtu.be/QiVVOdH55yM</a:t>
            </a:r>
            <a:r>
              <a:rPr lang="hr-HR" dirty="0"/>
              <a:t> </a:t>
            </a:r>
            <a:r>
              <a:rPr lang="hr-HR" dirty="0">
                <a:hlinkClick r:id="rId3"/>
              </a:rPr>
              <a:t>https://youtu.be/ImptNcS0Fvk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4"/>
              </a:rPr>
              <a:t>https://youtu.be/nTyXOEy4bE8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5"/>
              </a:rPr>
              <a:t>https://youtu.be/M3oSvQLxLos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6"/>
              </a:rPr>
              <a:t>https://youtu.be/ERMRWk1bwqo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7"/>
              </a:rPr>
              <a:t>https://youtu.be/MZvOS46NNQ4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3" name="Srce 2">
            <a:extLst>
              <a:ext uri="{FF2B5EF4-FFF2-40B4-BE49-F238E27FC236}">
                <a16:creationId xmlns="" xmlns:a16="http://schemas.microsoft.com/office/drawing/2014/main" id="{B06873A2-3EA7-4FB0-A55D-932647BB7BE5}"/>
              </a:ext>
            </a:extLst>
          </p:cNvPr>
          <p:cNvSpPr/>
          <p:nvPr/>
        </p:nvSpPr>
        <p:spPr>
          <a:xfrm>
            <a:off x="1288473" y="4700335"/>
            <a:ext cx="1080654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736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56E9277-E333-419F-80EC-97583E1D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368" y="4921823"/>
            <a:ext cx="4937937" cy="11471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Kreativne ideje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="" xmlns:a16="http://schemas.microsoft.com/office/drawing/2014/main" id="{F6E384F5-137A-40B1-97F0-694CC6ECD5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="" xmlns:a16="http://schemas.microsoft.com/office/drawing/2014/main" id="{9DBC4630-03DA-474F-BBCB-BA3AE6B317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2" name="Picture 8" descr="Majčin dan: &quot;uradi sam&quot; ideje za poklon najdražoj mami - Klinfo.hr">
            <a:extLst>
              <a:ext uri="{FF2B5EF4-FFF2-40B4-BE49-F238E27FC236}">
                <a16:creationId xmlns="" xmlns:a16="http://schemas.microsoft.com/office/drawing/2014/main" id="{C22D7895-4D50-40A7-9EBF-5487B84565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13" r="3" b="4209"/>
          <a:stretch/>
        </p:blipFill>
        <p:spPr bwMode="auto">
          <a:xfrm>
            <a:off x="1246572" y="10"/>
            <a:ext cx="3913632" cy="2285224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Čestitka za majčin dan čest6 – Praktičan život">
            <a:extLst>
              <a:ext uri="{FF2B5EF4-FFF2-40B4-BE49-F238E27FC236}">
                <a16:creationId xmlns="" xmlns:a16="http://schemas.microsoft.com/office/drawing/2014/main" id="{0643D25D-B68D-44E5-B488-9E6C8D41B4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9" r="15761" b="-2"/>
          <a:stretch/>
        </p:blipFill>
        <p:spPr bwMode="auto">
          <a:xfrm>
            <a:off x="-1" y="2288330"/>
            <a:ext cx="3564638" cy="4569668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Oval 84">
            <a:extLst>
              <a:ext uri="{FF2B5EF4-FFF2-40B4-BE49-F238E27FC236}">
                <a16:creationId xmlns="" xmlns:a16="http://schemas.microsoft.com/office/drawing/2014/main" id="{78418A25-6EAC-4140-BFE6-284E1925B5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429207" y="303879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="" xmlns:a16="http://schemas.microsoft.com/office/drawing/2014/main" id="{C20267F5-D4E6-477A-A590-81F2ABD1B8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85109" y="2382976"/>
            <a:ext cx="1920240" cy="192024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6" name="Picture 12" descr="Obrt za Majčin dan s vlastitim rukama za vrtić i školu. Ideje ...">
            <a:extLst>
              <a:ext uri="{FF2B5EF4-FFF2-40B4-BE49-F238E27FC236}">
                <a16:creationId xmlns="" xmlns:a16="http://schemas.microsoft.com/office/drawing/2014/main" id="{DADABF7C-4635-4CEF-B47C-18381E7F63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" r="5" b="35845"/>
          <a:stretch/>
        </p:blipFill>
        <p:spPr bwMode="auto">
          <a:xfrm>
            <a:off x="3749701" y="2547568"/>
            <a:ext cx="1591056" cy="1591056"/>
          </a:xfrm>
          <a:custGeom>
            <a:avLst/>
            <a:gdLst/>
            <a:ahLst/>
            <a:cxnLst/>
            <a:rect l="l" t="t" r="r" b="b"/>
            <a:pathLst>
              <a:path w="1591056" h="1591056">
                <a:moveTo>
                  <a:pt x="795528" y="0"/>
                </a:moveTo>
                <a:cubicBezTo>
                  <a:pt x="1234886" y="0"/>
                  <a:pt x="1591056" y="356170"/>
                  <a:pt x="1591056" y="795528"/>
                </a:cubicBezTo>
                <a:cubicBezTo>
                  <a:pt x="1591056" y="1234886"/>
                  <a:pt x="1234886" y="1591056"/>
                  <a:pt x="795528" y="1591056"/>
                </a:cubicBezTo>
                <a:cubicBezTo>
                  <a:pt x="356170" y="1591056"/>
                  <a:pt x="0" y="1234886"/>
                  <a:pt x="0" y="795528"/>
                </a:cubicBezTo>
                <a:cubicBezTo>
                  <a:pt x="0" y="356170"/>
                  <a:pt x="356170" y="0"/>
                  <a:pt x="795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izrada poklona i za majčin dan dječji 936e87b1 - ammansport.com">
            <a:extLst>
              <a:ext uri="{FF2B5EF4-FFF2-40B4-BE49-F238E27FC236}">
                <a16:creationId xmlns="" xmlns:a16="http://schemas.microsoft.com/office/drawing/2014/main" id="{F651B49F-135F-412B-BDEB-B0EA3CC0A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5097"/>
          <a:stretch/>
        </p:blipFill>
        <p:spPr bwMode="auto">
          <a:xfrm>
            <a:off x="5593799" y="468471"/>
            <a:ext cx="2852928" cy="2852928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reeform: Shape 88">
            <a:extLst>
              <a:ext uri="{FF2B5EF4-FFF2-40B4-BE49-F238E27FC236}">
                <a16:creationId xmlns="" xmlns:a16="http://schemas.microsoft.com/office/drawing/2014/main" id="{6B9D64DB-4D5C-4A91-B45F-F301E3174F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752568" y="-4332"/>
            <a:ext cx="3439432" cy="3550083"/>
          </a:xfrm>
          <a:custGeom>
            <a:avLst/>
            <a:gdLst>
              <a:gd name="connsiteX0" fmla="*/ 115336 w 3439432"/>
              <a:gd name="connsiteY0" fmla="*/ 0 h 3550083"/>
              <a:gd name="connsiteX1" fmla="*/ 3439432 w 3439432"/>
              <a:gd name="connsiteY1" fmla="*/ 0 h 3550083"/>
              <a:gd name="connsiteX2" fmla="*/ 3439432 w 3439432"/>
              <a:gd name="connsiteY2" fmla="*/ 3462762 h 3550083"/>
              <a:gd name="connsiteX3" fmla="*/ 3318024 w 3439432"/>
              <a:gd name="connsiteY3" fmla="*/ 3493980 h 3550083"/>
              <a:gd name="connsiteX4" fmla="*/ 2761488 w 3439432"/>
              <a:gd name="connsiteY4" fmla="*/ 3550083 h 3550083"/>
              <a:gd name="connsiteX5" fmla="*/ 0 w 3439432"/>
              <a:gd name="connsiteY5" fmla="*/ 788595 h 3550083"/>
              <a:gd name="connsiteX6" fmla="*/ 70713 w 3439432"/>
              <a:gd name="connsiteY6" fmla="*/ 164949 h 355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0" name="Picture 6" descr="Zlatna djeca: KREATIVNE IDEJE">
            <a:extLst>
              <a:ext uri="{FF2B5EF4-FFF2-40B4-BE49-F238E27FC236}">
                <a16:creationId xmlns="" xmlns:a16="http://schemas.microsoft.com/office/drawing/2014/main" id="{DB9B4DBF-7F9E-4E7C-A8A1-39852DBD18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4" r="6835" b="2"/>
          <a:stretch/>
        </p:blipFill>
        <p:spPr bwMode="auto">
          <a:xfrm>
            <a:off x="8918761" y="-4330"/>
            <a:ext cx="3273238" cy="3383891"/>
          </a:xfrm>
          <a:custGeom>
            <a:avLst/>
            <a:gdLst/>
            <a:ahLst/>
            <a:cxnLst/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Freeform: Shape 90">
            <a:extLst>
              <a:ext uri="{FF2B5EF4-FFF2-40B4-BE49-F238E27FC236}">
                <a16:creationId xmlns="" xmlns:a16="http://schemas.microsoft.com/office/drawing/2014/main" id="{CB14CE1B-4BC5-4EF2-BE3D-05E4F580B3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99331" y="3907418"/>
            <a:ext cx="2992669" cy="2950582"/>
          </a:xfrm>
          <a:custGeom>
            <a:avLst/>
            <a:gdLst>
              <a:gd name="connsiteX0" fmla="*/ 2052140 w 2992669"/>
              <a:gd name="connsiteY0" fmla="*/ 0 h 2950582"/>
              <a:gd name="connsiteX1" fmla="*/ 2850926 w 2992669"/>
              <a:gd name="connsiteY1" fmla="*/ 161267 h 2950582"/>
              <a:gd name="connsiteX2" fmla="*/ 2992669 w 2992669"/>
              <a:gd name="connsiteY2" fmla="*/ 229549 h 2950582"/>
              <a:gd name="connsiteX3" fmla="*/ 2992669 w 2992669"/>
              <a:gd name="connsiteY3" fmla="*/ 2950582 h 2950582"/>
              <a:gd name="connsiteX4" fmla="*/ 209274 w 2992669"/>
              <a:gd name="connsiteY4" fmla="*/ 2950582 h 2950582"/>
              <a:gd name="connsiteX5" fmla="*/ 161267 w 2992669"/>
              <a:gd name="connsiteY5" fmla="*/ 2850926 h 2950582"/>
              <a:gd name="connsiteX6" fmla="*/ 0 w 2992669"/>
              <a:gd name="connsiteY6" fmla="*/ 2052140 h 2950582"/>
              <a:gd name="connsiteX7" fmla="*/ 2052140 w 2992669"/>
              <a:gd name="connsiteY7" fmla="*/ 0 h 295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Bliži se Majčin dan (11.5) – Donosimo ti 10 ideja za “uradi sam ...">
            <a:extLst>
              <a:ext uri="{FF2B5EF4-FFF2-40B4-BE49-F238E27FC236}">
                <a16:creationId xmlns="" xmlns:a16="http://schemas.microsoft.com/office/drawing/2014/main" id="{313620C5-5B07-4A04-954A-BA5D611D2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656"/>
          <a:stretch/>
        </p:blipFill>
        <p:spPr bwMode="auto">
          <a:xfrm>
            <a:off x="9363238" y="4071322"/>
            <a:ext cx="2828765" cy="2786678"/>
          </a:xfrm>
          <a:custGeom>
            <a:avLst/>
            <a:gdLst/>
            <a:ahLst/>
            <a:cxnLst/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537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460B0EFB-53ED-4F35-B05D-F658EA021C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D1137CE5-CDEB-4A3A-A109-66193FA6CD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13729" r="45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Arc 12">
            <a:extLst>
              <a:ext uri="{FF2B5EF4-FFF2-40B4-BE49-F238E27FC236}">
                <a16:creationId xmlns="" xmlns:a16="http://schemas.microsoft.com/office/drawing/2014/main" id="{835EF3DD-7D43-4A27-8967-A92FD8CC93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8D7852E-4886-431C-9EB1-012493EB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180108"/>
            <a:ext cx="5721484" cy="942110"/>
          </a:xfrm>
        </p:spPr>
        <p:txBody>
          <a:bodyPr>
            <a:normAutofit fontScale="90000"/>
          </a:bodyPr>
          <a:lstStyle/>
          <a:p>
            <a:r>
              <a:rPr lang="hr-HR" dirty="0"/>
              <a:t>I na kraju ako misliš da nisi kreativan, upamti 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C88AB08C-C5BB-4112-8B1E-AB1B2783A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Majkama nisu potrebni pokloni. Dovoljno će biti da u nedjelju ujutro čvrsto zagrliš mamu ,poljubiš je i glasno kažeš:</a:t>
            </a:r>
          </a:p>
          <a:p>
            <a:pPr marL="0" indent="0">
              <a:buNone/>
            </a:pPr>
            <a:r>
              <a:rPr lang="hr-HR" dirty="0"/>
              <a:t>„Volim te najviše na svijetu. Sretan ti Majčin dan”</a:t>
            </a: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CDC04DD1-71F1-4C2C-AB5B-170FA40114E6}"/>
              </a:ext>
            </a:extLst>
          </p:cNvPr>
          <p:cNvSpPr txBox="1"/>
          <p:nvPr/>
        </p:nvSpPr>
        <p:spPr>
          <a:xfrm>
            <a:off x="11956038" y="6657945"/>
            <a:ext cx="23596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hr-HR" sz="700" dirty="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A</a:t>
            </a:r>
            <a:endParaRPr lang="hr-HR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01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on Najlepše izreke i citati o majkama">
            <a:extLst>
              <a:ext uri="{FF2B5EF4-FFF2-40B4-BE49-F238E27FC236}">
                <a16:creationId xmlns="" xmlns:a16="http://schemas.microsoft.com/office/drawing/2014/main" id="{D0A90610-6EE3-4643-BB80-85F9BF65F0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34" b="3181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21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367AFEB-046E-4DC2-AA7C-929EAA7E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254" y="525439"/>
            <a:ext cx="3336545" cy="165761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3600" kern="1200">
                <a:latin typeface="+mj-lt"/>
                <a:ea typeface="+mj-ea"/>
                <a:cs typeface="+mj-cs"/>
              </a:rPr>
              <a:t> </a:t>
            </a:r>
            <a:r>
              <a:rPr lang="en-US" sz="3600" kern="1200">
                <a:latin typeface="+mj-lt"/>
                <a:ea typeface="+mj-ea"/>
                <a:cs typeface="+mj-cs"/>
              </a:rPr>
              <a:t>                        </a:t>
            </a:r>
          </a:p>
        </p:txBody>
      </p:sp>
      <p:pic>
        <p:nvPicPr>
          <p:cNvPr id="5" name="Rezervirano mjesto sadržaja 4" descr="Slika na kojoj se prikazuje osoba, žena, na zatvorenom, gledanje&#10;&#10;Opis je automatski generiran">
            <a:extLst>
              <a:ext uri="{FF2B5EF4-FFF2-40B4-BE49-F238E27FC236}">
                <a16:creationId xmlns="" xmlns:a16="http://schemas.microsoft.com/office/drawing/2014/main" id="{B45E0920-D870-46C6-A55E-C6FD2D67B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t="1094" r="-4" b="9289"/>
          <a:stretch/>
        </p:blipFill>
        <p:spPr>
          <a:xfrm>
            <a:off x="1" y="-1"/>
            <a:ext cx="3719750" cy="2225041"/>
          </a:xfrm>
          <a:prstGeom prst="rect">
            <a:avLst/>
          </a:prstGeom>
        </p:spPr>
      </p:pic>
      <p:pic>
        <p:nvPicPr>
          <p:cNvPr id="17" name="Slika 16" descr="Slika na kojoj se prikazuje odjeća&#10;&#10;Opis je automatski generiran">
            <a:extLst>
              <a:ext uri="{FF2B5EF4-FFF2-40B4-BE49-F238E27FC236}">
                <a16:creationId xmlns="" xmlns:a16="http://schemas.microsoft.com/office/drawing/2014/main" id="{45A6B3EA-F7CC-4AAB-9E65-01D318DF37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rcRect t="15715" r="-1" b="44363"/>
          <a:stretch/>
        </p:blipFill>
        <p:spPr>
          <a:xfrm>
            <a:off x="3811189" y="-16426"/>
            <a:ext cx="3719752" cy="2267032"/>
          </a:xfrm>
          <a:prstGeom prst="rect">
            <a:avLst/>
          </a:prstGeom>
        </p:spPr>
      </p:pic>
      <p:pic>
        <p:nvPicPr>
          <p:cNvPr id="14" name="Slika 13" descr="Slika na kojoj se prikazuje na zatvorenom, odjeća, žena, fotografija&#10;&#10;Opis je automatski generiran">
            <a:extLst>
              <a:ext uri="{FF2B5EF4-FFF2-40B4-BE49-F238E27FC236}">
                <a16:creationId xmlns="" xmlns:a16="http://schemas.microsoft.com/office/drawing/2014/main" id="{AA0CB673-A816-4729-BE96-9C1488B7B07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rcRect r="-3" b="1855"/>
          <a:stretch/>
        </p:blipFill>
        <p:spPr>
          <a:xfrm>
            <a:off x="20" y="2316480"/>
            <a:ext cx="3719729" cy="2208616"/>
          </a:xfrm>
          <a:prstGeom prst="rect">
            <a:avLst/>
          </a:prstGeom>
        </p:spPr>
      </p:pic>
      <p:pic>
        <p:nvPicPr>
          <p:cNvPr id="11" name="Slika 10" descr="Slika na kojoj se prikazuje osoba, na otvorenom, plesač, sport&#10;&#10;Opis je automatski generiran">
            <a:extLst>
              <a:ext uri="{FF2B5EF4-FFF2-40B4-BE49-F238E27FC236}">
                <a16:creationId xmlns="" xmlns:a16="http://schemas.microsoft.com/office/drawing/2014/main" id="{0B445733-49BF-4E86-86EA-201D4C0DA2B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rcRect t="6551" r="1" b="19561"/>
          <a:stretch/>
        </p:blipFill>
        <p:spPr>
          <a:xfrm>
            <a:off x="3811189" y="2316480"/>
            <a:ext cx="3719748" cy="2208617"/>
          </a:xfrm>
          <a:prstGeom prst="rect">
            <a:avLst/>
          </a:prstGeom>
        </p:spPr>
      </p:pic>
      <p:pic>
        <p:nvPicPr>
          <p:cNvPr id="20" name="Slika 19" descr="Slika na kojoj se prikazuje osoba, na otvorenom, muškarac, poziranje&#10;&#10;Opis je automatski generiran">
            <a:extLst>
              <a:ext uri="{FF2B5EF4-FFF2-40B4-BE49-F238E27FC236}">
                <a16:creationId xmlns="" xmlns:a16="http://schemas.microsoft.com/office/drawing/2014/main" id="{B37BD974-E679-4F6C-92DE-306425E61FC8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rcRect r="-4" b="7646"/>
          <a:stretch/>
        </p:blipFill>
        <p:spPr>
          <a:xfrm>
            <a:off x="1" y="4616536"/>
            <a:ext cx="3719748" cy="2241464"/>
          </a:xfrm>
          <a:prstGeom prst="rect">
            <a:avLst/>
          </a:prstGeom>
        </p:spPr>
      </p:pic>
      <p:pic>
        <p:nvPicPr>
          <p:cNvPr id="8" name="Slika 7" descr="Slika na kojoj se prikazuje odjeća, osoba, žena, poziranje&#10;&#10;Opis je automatski generiran">
            <a:extLst>
              <a:ext uri="{FF2B5EF4-FFF2-40B4-BE49-F238E27FC236}">
                <a16:creationId xmlns="" xmlns:a16="http://schemas.microsoft.com/office/drawing/2014/main" id="{F36C634A-DE6B-4723-A0D4-E5701FB3F396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3"/>
              </a:ext>
            </a:extLst>
          </a:blip>
          <a:srcRect r="-4" b="6553"/>
          <a:stretch/>
        </p:blipFill>
        <p:spPr>
          <a:xfrm>
            <a:off x="3811189" y="4607394"/>
            <a:ext cx="3719752" cy="2250607"/>
          </a:xfrm>
          <a:prstGeom prst="rect">
            <a:avLst/>
          </a:prstGeom>
        </p:spPr>
      </p:pic>
      <p:sp>
        <p:nvSpPr>
          <p:cNvPr id="25" name="Content Placeholder 24">
            <a:extLst>
              <a:ext uri="{FF2B5EF4-FFF2-40B4-BE49-F238E27FC236}">
                <a16:creationId xmlns="" xmlns:a16="http://schemas.microsoft.com/office/drawing/2014/main" id="{6D930613-99FE-47EA-99BA-08D70888B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254" y="2274491"/>
            <a:ext cx="3336546" cy="390247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kern="1200" dirty="0">
                <a:latin typeface="+mn-lt"/>
                <a:ea typeface="+mn-ea"/>
                <a:cs typeface="+mn-cs"/>
              </a:rPr>
              <a:t>Na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svijetu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je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mnogo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žena</a:t>
            </a:r>
            <a:r>
              <a:rPr lang="hr-HR" sz="3600" dirty="0"/>
              <a:t>.</a:t>
            </a:r>
          </a:p>
          <a:p>
            <a:pPr marL="0" indent="0">
              <a:buNone/>
            </a:pPr>
            <a:r>
              <a:rPr lang="hr-HR" sz="3600" kern="1200" dirty="0">
                <a:latin typeface="+mn-lt"/>
                <a:ea typeface="+mn-ea"/>
                <a:cs typeface="+mn-cs"/>
              </a:rPr>
              <a:t>Razlikuju se izgledom, sredinom u kojoj žive, osobinama , zanimanjima…</a:t>
            </a:r>
          </a:p>
          <a:p>
            <a:pPr marL="0" indent="0">
              <a:buNone/>
            </a:pPr>
            <a:endParaRPr lang="hr-HR" sz="2000" kern="1200" dirty="0"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917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like 5" descr="Slika na kojoj se prikazuje osoba, na zatvorenom, djetešce, sjedenje&#10;&#10;Opis je automatski generiran">
            <a:extLst>
              <a:ext uri="{FF2B5EF4-FFF2-40B4-BE49-F238E27FC236}">
                <a16:creationId xmlns="" xmlns:a16="http://schemas.microsoft.com/office/drawing/2014/main" id="{BB1422D3-4A41-40A4-AA5C-63A5C9A0A1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t="5461" b="1027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B1D4F77-A17C-43D7-B7FA-545148E4E9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6DBA778B-665A-4E40-B255-CFF1420A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3759240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4000" dirty="0"/>
              <a:t>MAJKA</a:t>
            </a:r>
            <a:endParaRPr lang="en-US" sz="40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="" xmlns:a16="http://schemas.microsoft.com/office/drawing/2014/main" id="{F1C3E53B-27C8-4A9B-A02C-604F8425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110" y="2121763"/>
            <a:ext cx="3764826" cy="3773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 err="1"/>
              <a:t>Među</a:t>
            </a:r>
            <a:r>
              <a:rPr lang="en-US" sz="3600" dirty="0"/>
              <a:t> </a:t>
            </a:r>
            <a:r>
              <a:rPr lang="en-US" sz="3600" dirty="0" err="1"/>
              <a:t>njima</a:t>
            </a:r>
            <a:r>
              <a:rPr lang="en-US" sz="3600" dirty="0"/>
              <a:t> je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jedna</a:t>
            </a:r>
            <a:r>
              <a:rPr lang="en-US" sz="3600" dirty="0"/>
              <a:t> </a:t>
            </a:r>
            <a:r>
              <a:rPr lang="en-US" sz="3600" dirty="0" err="1"/>
              <a:t>žena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je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posebna</a:t>
            </a:r>
            <a:r>
              <a:rPr lang="en-US" sz="3600" dirty="0"/>
              <a:t>, </a:t>
            </a:r>
            <a:r>
              <a:rPr lang="en-US" sz="3600" dirty="0" err="1"/>
              <a:t>jedinstvena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nezamjenjiva</a:t>
            </a:r>
            <a:r>
              <a:rPr lang="hr-HR" sz="3600" dirty="0"/>
              <a:t>.</a:t>
            </a:r>
            <a:endParaRPr lang="en-US" sz="3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651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F98ED85F-DCEE-4B50-802E-71A6E3E12B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FA11B80B-09B5-4579-86BB-39474AE6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hr-HR"/>
              <a:t>Druga nedjelja u svibnju posvećena je                             majkama.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65ED6516-42C2-4B64-8DB7-371DC9B9D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hr-HR" sz="2400" dirty="0"/>
              <a:t>O povijesti obilježavanju Majčinog dana piše Juraj Kolarić u svojoj knjizi „Majčin dan u povijesti i tradiciji hrvatskog naroda“.</a:t>
            </a:r>
          </a:p>
          <a:p>
            <a:r>
              <a:rPr lang="hr-HR" sz="2400" dirty="0"/>
              <a:t>„ Anna </a:t>
            </a:r>
            <a:r>
              <a:rPr lang="hr-HR" sz="2400" dirty="0" err="1"/>
              <a:t>Jarvis</a:t>
            </a:r>
            <a:r>
              <a:rPr lang="hr-HR" sz="2400" dirty="0"/>
              <a:t> početkom 20. stoljeća, prva je uspjela inaugurirati Spomendan svih majki u </a:t>
            </a:r>
            <a:r>
              <a:rPr lang="hr-HR" sz="2400" dirty="0" err="1"/>
              <a:t>Graftonu</a:t>
            </a:r>
            <a:r>
              <a:rPr lang="hr-HR" sz="2400" dirty="0"/>
              <a:t>, malom gradu u Zapadnoj Virginiji. Taj je dan trebao ljude podsjetiti na njezinu majku Ann Reeves </a:t>
            </a:r>
            <a:r>
              <a:rPr lang="hr-HR" sz="2400" dirty="0" err="1"/>
              <a:t>Jarvis</a:t>
            </a:r>
            <a:r>
              <a:rPr lang="hr-HR" sz="2400" dirty="0"/>
              <a:t> koja se, zajedno za svojom djecom, borila za emancipaciju žena, a umrla je drugu nedjelju u svibnju. Američki je kongres 1914.  „Majčin dan“ proglasio državnim blagdanom, kao „javni izričaj ljubavi i poštovanja prema majkama SAD-a“. </a:t>
            </a:r>
          </a:p>
        </p:txBody>
      </p:sp>
    </p:spTree>
    <p:extLst>
      <p:ext uri="{BB962C8B-B14F-4D97-AF65-F5344CB8AC3E}">
        <p14:creationId xmlns:p14="http://schemas.microsoft.com/office/powerpoint/2010/main" val="6837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8294908-8B00-4F58-BBBA-20F71A40AA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5">
            <a:extLst>
              <a:ext uri="{FF2B5EF4-FFF2-40B4-BE49-F238E27FC236}">
                <a16:creationId xmlns="" xmlns:a16="http://schemas.microsoft.com/office/drawing/2014/main" id="{4364C879-1404-4203-8E9D-CC5DE0A621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84617302-4B0D-4351-A6BB-6F0930D943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9">
            <a:extLst>
              <a:ext uri="{FF2B5EF4-FFF2-40B4-BE49-F238E27FC236}">
                <a16:creationId xmlns="" xmlns:a16="http://schemas.microsoft.com/office/drawing/2014/main" id="{DA2C7802-C2E0-4218-8F89-8DD7CCD2C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6D7111A-21E5-4EE9-8A78-10E5530F01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A3969E80-A77B-49FC-9122-D89AFD5EE1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1849CA57-76BD-4CF2-80BA-D7A46A01B7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35E9085E-E730-4768-83D4-6CB7E98971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="" xmlns:a16="http://schemas.microsoft.com/office/drawing/2014/main" id="{973272FE-A474-4CAE-8CA2-BCC8B476C3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A56B0CE3-58D4-46F6-BEE5-1DE117FA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dirty="0">
                <a:solidFill>
                  <a:srgbClr val="080808"/>
                </a:solidFill>
              </a:rPr>
              <a:t>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je </a:t>
            </a:r>
            <a:r>
              <a:rPr lang="en-US" sz="3200" dirty="0" err="1">
                <a:solidFill>
                  <a:srgbClr val="080808"/>
                </a:solidFill>
              </a:rPr>
              <a:t>tvoja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slična</a:t>
            </a:r>
            <a:r>
              <a:rPr lang="en-US" sz="3200" dirty="0">
                <a:solidFill>
                  <a:srgbClr val="080808"/>
                </a:solidFill>
              </a:rPr>
              <a:t> ,a 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različita</a:t>
            </a:r>
            <a:r>
              <a:rPr lang="en-US" sz="3200" dirty="0">
                <a:solidFill>
                  <a:srgbClr val="080808"/>
                </a:solidFill>
              </a:rPr>
              <a:t> od </a:t>
            </a:r>
            <a:r>
              <a:rPr lang="en-US" sz="3200" dirty="0" err="1">
                <a:solidFill>
                  <a:srgbClr val="080808"/>
                </a:solidFill>
              </a:rPr>
              <a:t>drugih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Prisjeti</a:t>
            </a:r>
            <a:r>
              <a:rPr lang="en-US" sz="3200" dirty="0">
                <a:solidFill>
                  <a:srgbClr val="080808"/>
                </a:solidFill>
              </a:rPr>
              <a:t> se </a:t>
            </a:r>
            <a:r>
              <a:rPr lang="en-US" sz="3200" dirty="0" err="1">
                <a:solidFill>
                  <a:srgbClr val="080808"/>
                </a:solidFill>
              </a:rPr>
              <a:t>ili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napiši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papir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koje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stvari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čine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tvoju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sretnom</a:t>
            </a:r>
            <a:r>
              <a:rPr lang="en-US" sz="3200" dirty="0">
                <a:solidFill>
                  <a:srgbClr val="080808"/>
                </a:solidFill>
              </a:rPr>
              <a:t>. </a:t>
            </a:r>
            <a:r>
              <a:rPr lang="hr-HR" sz="3200" dirty="0">
                <a:solidFill>
                  <a:srgbClr val="080808"/>
                </a:solidFill>
              </a:rPr>
              <a:t/>
            </a:r>
            <a:br>
              <a:rPr lang="hr-HR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Razmisli k</a:t>
            </a:r>
            <a:r>
              <a:rPr lang="en-US" sz="3200" dirty="0" err="1">
                <a:solidFill>
                  <a:srgbClr val="080808"/>
                </a:solidFill>
              </a:rPr>
              <a:t>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joj</a:t>
            </a:r>
            <a:r>
              <a:rPr lang="en-US" sz="3200" dirty="0">
                <a:solidFill>
                  <a:srgbClr val="080808"/>
                </a:solidFill>
              </a:rPr>
              <a:t> je :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jelo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boja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omiljeni</a:t>
            </a:r>
            <a:r>
              <a:rPr lang="en-US" sz="3200" dirty="0">
                <a:solidFill>
                  <a:srgbClr val="080808"/>
                </a:solidFill>
              </a:rPr>
              <a:t> sport</a:t>
            </a:r>
            <a:r>
              <a:rPr lang="hr-HR" sz="3200" dirty="0">
                <a:solidFill>
                  <a:srgbClr val="080808"/>
                </a:solidFill>
              </a:rPr>
              <a:t> ili </a:t>
            </a:r>
            <a:r>
              <a:rPr lang="en-US" sz="3200" dirty="0">
                <a:solidFill>
                  <a:srgbClr val="080808"/>
                </a:solidFill>
              </a:rPr>
              <a:t/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koji </a:t>
            </a:r>
            <a:r>
              <a:rPr lang="en-US" sz="3200" dirty="0" err="1">
                <a:solidFill>
                  <a:srgbClr val="080808"/>
                </a:solidFill>
              </a:rPr>
              <a:t>broj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cipela</a:t>
            </a:r>
            <a:r>
              <a:rPr lang="hr-HR" sz="3200" dirty="0">
                <a:solidFill>
                  <a:srgbClr val="080808"/>
                </a:solidFill>
              </a:rPr>
              <a:t> nosi</a:t>
            </a:r>
            <a:r>
              <a:rPr lang="en-US" sz="3200" dirty="0">
                <a:solidFill>
                  <a:srgbClr val="080808"/>
                </a:solidFill>
              </a:rPr>
              <a:t>…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Što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najviše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voli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raditi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2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14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4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endParaRPr lang="en-US" sz="14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="" xmlns:a16="http://schemas.microsoft.com/office/drawing/2014/main" id="{E07981EA-05A6-437C-88D7-B377B92B03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15E3C750-986E-4769-B1AE-49289FBEE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6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="" xmlns:a16="http://schemas.microsoft.com/office/drawing/2014/main" id="{F4C0B10B-D2C4-4A54-AFAD-3D27DF88BB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77" name="Group 72">
            <a:extLst>
              <a:ext uri="{FF2B5EF4-FFF2-40B4-BE49-F238E27FC236}">
                <a16:creationId xmlns="" xmlns:a16="http://schemas.microsoft.com/office/drawing/2014/main" id="{B6BADB90-C74B-40D6-86DC-503F65FCE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="" xmlns:a16="http://schemas.microsoft.com/office/drawing/2014/main" id="{6559431D-1886-4AE0-9B87-9AD2ECAB84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="" xmlns:a16="http://schemas.microsoft.com/office/drawing/2014/main" id="{373850A5-B04A-4FCD-9E73-EE322167FB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="" xmlns:a16="http://schemas.microsoft.com/office/drawing/2014/main" id="{82C18C67-80FA-4738-AA53-0AF2419F98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="" xmlns:a16="http://schemas.microsoft.com/office/drawing/2014/main" id="{48543B1A-8BF5-4C63-8404-41B2EA70B3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="" xmlns:a16="http://schemas.microsoft.com/office/drawing/2014/main" id="{92DF5096-E051-498C-A3ED-CBA77A813A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FD4F88C3-9C0E-4902-B430-D2D03BFE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Razmisli…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D89E2B58-08F6-4B9F-8857-C53B09846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/>
              <a:t>Majka je osoba koja nas voli, potiče, usmjerava, raduje se našim uspjesima . Ne mora to biti naša biološka majka. </a:t>
            </a:r>
          </a:p>
          <a:p>
            <a:pPr marL="0" indent="0">
              <a:buNone/>
            </a:pPr>
            <a:r>
              <a:rPr lang="hr-HR" sz="2400"/>
              <a:t>Poznaješ li nekoga tko je posvojen ili živi s bakom ?</a:t>
            </a:r>
          </a:p>
          <a:p>
            <a:pPr marL="0" indent="0">
              <a:buNone/>
            </a:pPr>
            <a:endParaRPr lang="hr-HR" sz="2400"/>
          </a:p>
          <a:p>
            <a:pPr marL="0" indent="0">
              <a:buNone/>
            </a:pPr>
            <a:endParaRPr lang="hr-HR" sz="2400"/>
          </a:p>
        </p:txBody>
      </p:sp>
      <p:pic>
        <p:nvPicPr>
          <p:cNvPr id="3074" name="Picture 2" descr="Majka je jedna jedina: Prelepi citati o mamama | BesnoPile.rs">
            <a:extLst>
              <a:ext uri="{FF2B5EF4-FFF2-40B4-BE49-F238E27FC236}">
                <a16:creationId xmlns="" xmlns:a16="http://schemas.microsoft.com/office/drawing/2014/main" id="{EB82ADA5-9B17-414A-B6D8-E341034EF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16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2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 prilično dubokih citata Medvjedića Winniea Pooha">
            <a:extLst>
              <a:ext uri="{FF2B5EF4-FFF2-40B4-BE49-F238E27FC236}">
                <a16:creationId xmlns="" xmlns:a16="http://schemas.microsoft.com/office/drawing/2014/main" id="{57D390C2-3334-427A-9FDF-CF86CA28C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692" y="1336963"/>
            <a:ext cx="5446136" cy="418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1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=""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B493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03762EA6-1414-4526-894A-3AABF95C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hr-HR">
                <a:solidFill>
                  <a:srgbClr val="FFFFFF"/>
                </a:solidFill>
              </a:rPr>
              <a:t>Svim majkama sretan Majčin dan!</a:t>
            </a:r>
          </a:p>
        </p:txBody>
      </p:sp>
      <p:pic>
        <p:nvPicPr>
          <p:cNvPr id="4098" name="Picture 2" descr="Citati o nesretnoj ljubavi – Top 30 citata o koji govore o ...">
            <a:extLst>
              <a:ext uri="{FF2B5EF4-FFF2-40B4-BE49-F238E27FC236}">
                <a16:creationId xmlns="" xmlns:a16="http://schemas.microsoft.com/office/drawing/2014/main" id="{8DB4B160-3557-45D0-8387-852039D600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7" r="2" b="7917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350DCF20-E6D6-4991-8EAC-669049E3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hr-HR" sz="2000">
                <a:solidFill>
                  <a:srgbClr val="FFFFFF"/>
                </a:solidFill>
              </a:rPr>
              <a:t>Mami nisu potrebni skupi pokloni. Dovoljan je mali znak pažnje kojim ćete pokazati da volite mamu i mislite na nju.</a:t>
            </a:r>
          </a:p>
          <a:p>
            <a:r>
              <a:rPr lang="hr-HR" sz="2000">
                <a:solidFill>
                  <a:srgbClr val="FFFFFF"/>
                </a:solidFill>
              </a:rPr>
              <a:t>Napišite joj čestitku, snimite video ili ju iznenadite poklonom koji ste sami napravili.</a:t>
            </a:r>
          </a:p>
          <a:p>
            <a:endParaRPr lang="hr-HR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3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8FE0CAB8-329A-4DDD-B149-4B8ADD1D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Mamin osmijeh srce mi grije</a:t>
            </a:r>
            <a:br>
              <a:rPr lang="hr-HR" sz="2400" dirty="0"/>
            </a:br>
            <a:r>
              <a:rPr lang="hr-HR" sz="2400" dirty="0"/>
              <a:t>najsretnija ja sam</a:t>
            </a:r>
            <a:br>
              <a:rPr lang="hr-HR" sz="2400" dirty="0"/>
            </a:br>
            <a:r>
              <a:rPr lang="hr-HR" sz="2400" dirty="0"/>
              <a:t>kad se majka smije (Nada Iveljiće)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1A422D30-D3FA-46E7-BF90-E1657A9B9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MAJKA I SUNCE</a:t>
            </a:r>
            <a:br>
              <a:rPr lang="hr-HR" dirty="0"/>
            </a:br>
            <a:r>
              <a:rPr lang="hr-HR" dirty="0"/>
              <a:t>TIN KOLUMBIĆ</a:t>
            </a:r>
          </a:p>
          <a:p>
            <a:pPr marL="0" indent="0">
              <a:buNone/>
            </a:pPr>
            <a:r>
              <a:rPr lang="hr-HR" dirty="0"/>
              <a:t/>
            </a:r>
            <a:br>
              <a:rPr lang="hr-HR" dirty="0"/>
            </a:br>
            <a:r>
              <a:rPr lang="hr-HR" dirty="0"/>
              <a:t>Kad majka hoda,</a:t>
            </a:r>
            <a:br>
              <a:rPr lang="hr-HR" dirty="0"/>
            </a:br>
            <a:r>
              <a:rPr lang="hr-HR" dirty="0"/>
              <a:t>Sunce blista</a:t>
            </a:r>
            <a:br>
              <a:rPr lang="hr-HR" dirty="0"/>
            </a:br>
            <a:r>
              <a:rPr lang="hr-HR" dirty="0"/>
              <a:t>u svakoj njenoj kretnji.</a:t>
            </a:r>
          </a:p>
          <a:p>
            <a:pPr marL="0" indent="0">
              <a:buNone/>
            </a:pPr>
            <a:r>
              <a:rPr lang="hr-HR" dirty="0"/>
              <a:t>Ne znam da li je</a:t>
            </a:r>
            <a:br>
              <a:rPr lang="hr-HR" dirty="0"/>
            </a:br>
            <a:r>
              <a:rPr lang="hr-HR" dirty="0"/>
              <a:t>majka ili sunce</a:t>
            </a:r>
            <a:br>
              <a:rPr lang="hr-HR" dirty="0"/>
            </a:br>
            <a:r>
              <a:rPr lang="hr-HR" dirty="0"/>
              <a:t>u šetnji.</a:t>
            </a:r>
          </a:p>
          <a:p>
            <a:pPr marL="0" indent="0">
              <a:buNone/>
            </a:pPr>
            <a:r>
              <a:rPr lang="hr-HR" dirty="0"/>
              <a:t>I majka i sunce</a:t>
            </a:r>
            <a:br>
              <a:rPr lang="hr-HR" dirty="0"/>
            </a:br>
            <a:r>
              <a:rPr lang="hr-HR" dirty="0"/>
              <a:t>griju svijet.</a:t>
            </a:r>
          </a:p>
          <a:p>
            <a:pPr marL="0" indent="0">
              <a:buNone/>
            </a:pPr>
            <a:r>
              <a:rPr lang="hr-HR" dirty="0"/>
              <a:t>Zagrljeni oni su cvijet.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="" xmlns:a16="http://schemas.microsoft.com/office/drawing/2014/main" id="{B2969869-C57F-4A70-9F49-E0CE4F43C1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MOJA MAMA</a:t>
            </a:r>
          </a:p>
          <a:p>
            <a:pPr marL="0" indent="0">
              <a:buNone/>
            </a:pPr>
            <a:r>
              <a:rPr lang="hr-HR" dirty="0"/>
              <a:t>ENES KIŠEVIĆ</a:t>
            </a:r>
          </a:p>
          <a:p>
            <a:pPr marL="0" indent="0">
              <a:buNone/>
            </a:pPr>
            <a:r>
              <a:rPr lang="hr-HR" dirty="0"/>
              <a:t/>
            </a:r>
            <a:br>
              <a:rPr lang="hr-HR" dirty="0"/>
            </a:br>
            <a:r>
              <a:rPr lang="hr-HR" dirty="0"/>
              <a:t>Sve se okreće oko moje Mame,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sve se okreće zbog ljepote njene: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Tata se okreće,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Zemlja se okreće,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Sunce se okreće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A Mama se okreće samo oko mene.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2370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333</Words>
  <Application>Microsoft Office PowerPoint</Application>
  <PresentationFormat>Prilagođeno</PresentationFormat>
  <Paragraphs>43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Tema sustava Office</vt:lpstr>
      <vt:lpstr>SAT RAZREDNIKAMAJČIN DAN</vt:lpstr>
      <vt:lpstr>                         </vt:lpstr>
      <vt:lpstr>MAJKA</vt:lpstr>
      <vt:lpstr>Druga nedjelja u svibnju posvećena je                             majkama.</vt:lpstr>
      <vt:lpstr>Po čemu je tvoja majka slična ,a po čemu različita od drugih majki? Prisjeti se ili napiši na papir koje stvari čine tvoju majku sretnom.  Razmisli koje joj je : omiljeno jelo, omiljena boja, omiljeni sport ili  koji broj cipela nosi… Što najviše voli raditi?   </vt:lpstr>
      <vt:lpstr>Razmisli…</vt:lpstr>
      <vt:lpstr>PowerPointova prezentacija</vt:lpstr>
      <vt:lpstr>Svim majkama sretan Majčin dan!</vt:lpstr>
      <vt:lpstr>Mamin osmijeh srce mi grije najsretnija ja sam kad se majka smije (Nada Iveljiće)</vt:lpstr>
      <vt:lpstr>PowerPointova prezentacija</vt:lpstr>
      <vt:lpstr>O majkama se snimaju i pjesme. </vt:lpstr>
      <vt:lpstr>Kreativne ideje</vt:lpstr>
      <vt:lpstr>I na kraju ako misliš da nisi kreativan, upamti :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MAJČIN DAN</dc:title>
  <dc:creator>Snježana Matak</dc:creator>
  <cp:lastModifiedBy>Lenovo3</cp:lastModifiedBy>
  <cp:revision>5</cp:revision>
  <dcterms:created xsi:type="dcterms:W3CDTF">2020-05-04T05:24:35Z</dcterms:created>
  <dcterms:modified xsi:type="dcterms:W3CDTF">2020-05-04T13:50:35Z</dcterms:modified>
</cp:coreProperties>
</file>