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6" r:id="rId21"/>
    <p:sldId id="274" r:id="rId22"/>
    <p:sldId id="275" r:id="rId23"/>
    <p:sldId id="279" r:id="rId24"/>
    <p:sldId id="277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429D6A-ECB8-42BB-A74A-2557BE9511E8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4CB4E-AE50-48BD-BD80-9682C9A7A4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020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2343E1-4D10-41CD-A585-CBAC4374CF3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7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C50208-09CC-43BD-A5A8-FB0C7F691CCD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10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AFD9B5-5CD2-4261-8D19-6754FF3E28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70155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9D7F-97ED-4FEE-A2DE-804BCD0F6185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8959-106F-4243-998B-B9EB42936A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6342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98B8-2238-4651-8D9C-0102ED4AC610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CF4A-B758-4E57-A9CB-A66CA6B233F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9378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3189-785A-402A-93B8-3ECF85A86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7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10B6-B440-4ABD-8F54-9445B43DEB76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17A0-CCB1-4C8F-8F1F-6B766A9FAD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5771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utni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7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DA9C-AF94-4BE6-94E8-7E17DC7D4427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8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6EAEBC-C0CA-4433-BF45-07F7867F55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9682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B35C26-741E-4615-847B-BD3E239C977D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broja slajd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0A0156-8355-477F-822C-7F00546D84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715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52D9B2-9651-4C81-A0C4-127EA4E4EE6E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8" name="Rezervirano mjesto broja slajd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46C341-DF4D-4766-9DFC-050CA3350D3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8415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53D3-BDD5-42A6-A3FF-7BBC9540D6E7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CD06-5A83-453B-97D6-B3970F3A0D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4521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583EB-5AEE-429B-B71E-A0DC536CD6FE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BBA771-9C3C-47E9-B795-05C7C32C81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898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4E3A-6497-402A-A443-485382C94050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71C6-30BD-4355-91EF-2AA4581DA7B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0921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9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37D21A-9709-4433-AA6C-AF9F35BF5B4B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10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DC58D45-2021-4B2E-89CE-02ED551248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473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7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E769C1-4E97-4C3F-8949-C1E99986720C}" type="datetimeFigureOut">
              <a:rPr lang="sr-Latn-CS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3D3C6-2851-4324-9C31-181292FC9C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20" r:id="rId3"/>
    <p:sldLayoutId id="2147483721" r:id="rId4"/>
    <p:sldLayoutId id="2147483722" r:id="rId5"/>
    <p:sldLayoutId id="2147483716" r:id="rId6"/>
    <p:sldLayoutId id="2147483723" r:id="rId7"/>
    <p:sldLayoutId id="2147483717" r:id="rId8"/>
    <p:sldLayoutId id="2147483724" r:id="rId9"/>
    <p:sldLayoutId id="2147483718" r:id="rId10"/>
    <p:sldLayoutId id="2147483725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Naslov 8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/>
          </a:p>
        </p:txBody>
      </p:sp>
      <p:graphicFrame>
        <p:nvGraphicFramePr>
          <p:cNvPr id="3074" name="Group 2"/>
          <p:cNvGraphicFramePr>
            <a:graphicFrameLocks noGrp="1"/>
          </p:cNvGraphicFramePr>
          <p:nvPr>
            <p:ph idx="4294967295"/>
          </p:nvPr>
        </p:nvGraphicFramePr>
        <p:xfrm>
          <a:off x="500063" y="549275"/>
          <a:ext cx="8429624" cy="5264151"/>
        </p:xfrm>
        <a:graphic>
          <a:graphicData uri="http://schemas.openxmlformats.org/drawingml/2006/table">
            <a:tbl>
              <a:tblPr/>
              <a:tblGrid>
                <a:gridCol w="2223189"/>
                <a:gridCol w="2223189"/>
                <a:gridCol w="2223189"/>
                <a:gridCol w="176005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DJEČJA…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MIRIS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PLAVA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OSA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NOGOMET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MED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PLUS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PČELA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4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“ČOVJEČE, NE LJUTI 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“VOLI – NE VOLI”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ŽUTA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MRAV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LUTKICE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VJENČIĆ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BUMBAR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79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IGRA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CVIJET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ZELENA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KUKAC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0763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TRAVNJAK (LIVADA)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9" marR="91439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500063" y="571500"/>
            <a:ext cx="2214562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A1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500063" y="1455738"/>
            <a:ext cx="2214562" cy="820737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A2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500063" y="228600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A3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00063" y="3143250"/>
            <a:ext cx="2214562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A4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00063" y="3929063"/>
            <a:ext cx="2286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A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2786063" y="57150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B1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2786063" y="1428750"/>
            <a:ext cx="2159000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B2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2786063" y="2286000"/>
            <a:ext cx="2159000" cy="808038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B3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2786063" y="3143250"/>
            <a:ext cx="2159000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B4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2786063" y="3929063"/>
            <a:ext cx="2159000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B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5000625" y="571500"/>
            <a:ext cx="214471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C1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000625" y="1500188"/>
            <a:ext cx="2159000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C2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5000625" y="2286000"/>
            <a:ext cx="2159000" cy="80645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C3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000625" y="3143250"/>
            <a:ext cx="2143125" cy="78581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C4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000625" y="3929063"/>
            <a:ext cx="2173288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7143750" y="571500"/>
            <a:ext cx="1757363" cy="863600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D1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7172325" y="1500188"/>
            <a:ext cx="1757363" cy="792162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D2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7186613" y="2286000"/>
            <a:ext cx="1743075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D3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7194550" y="3143250"/>
            <a:ext cx="1735138" cy="792163"/>
          </a:xfrm>
          <a:prstGeom prst="rect">
            <a:avLst/>
          </a:prstGeom>
          <a:solidFill>
            <a:srgbClr val="99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800" b="1">
                <a:solidFill>
                  <a:srgbClr val="006600"/>
                </a:solidFill>
                <a:latin typeface="Comic Sans MS" pitchFamily="66" charset="0"/>
              </a:rPr>
              <a:t>D4</a:t>
            </a: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7199313" y="3929063"/>
            <a:ext cx="1730375" cy="857250"/>
          </a:xfrm>
          <a:prstGeom prst="rect">
            <a:avLst/>
          </a:prstGeom>
          <a:solidFill>
            <a:srgbClr val="00B050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RJEŠENJE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D</a:t>
            </a: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500063" y="4786313"/>
            <a:ext cx="8429625" cy="1071562"/>
          </a:xfrm>
          <a:prstGeom prst="rect">
            <a:avLst/>
          </a:prstGeom>
          <a:solidFill>
            <a:srgbClr val="FFFF66"/>
          </a:solidFill>
          <a:ln w="76200" cap="sq" cmpd="tri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 b="1">
                <a:solidFill>
                  <a:srgbClr val="006600"/>
                </a:solidFill>
                <a:latin typeface="Comic Sans MS" pitchFamily="66" charset="0"/>
              </a:rPr>
              <a:t>KONAČNO RJEŠENJE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3"/>
                  </p:tgtEl>
                </p:cond>
              </p:nextCondLst>
            </p:seq>
          </p:childTnLst>
        </p:cTn>
      </p:par>
    </p:tnLst>
    <p:bldLst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7338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3000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929313" y="3929063"/>
            <a:ext cx="2857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MRAZOVAC</a:t>
            </a:r>
          </a:p>
        </p:txBody>
      </p:sp>
      <p:sp>
        <p:nvSpPr>
          <p:cNvPr id="16" name="TekstniOkvir 15"/>
          <p:cNvSpPr txBox="1">
            <a:spLocks noChangeArrowheads="1"/>
          </p:cNvSpPr>
          <p:nvPr/>
        </p:nvSpPr>
        <p:spPr bwMode="auto">
          <a:xfrm>
            <a:off x="3214688" y="285750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ŠAFRAN</a:t>
            </a:r>
          </a:p>
        </p:txBody>
      </p:sp>
      <p:sp>
        <p:nvSpPr>
          <p:cNvPr id="23" name="TekstniOkvir 22"/>
          <p:cNvSpPr txBox="1">
            <a:spLocks noChangeArrowheads="1"/>
          </p:cNvSpPr>
          <p:nvPr/>
        </p:nvSpPr>
        <p:spPr bwMode="auto">
          <a:xfrm>
            <a:off x="0" y="3332163"/>
            <a:ext cx="9144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Šafran je jestiv. Upotrebljava se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kao začin zbog posebnog okusa.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b="1">
                <a:latin typeface="Comic Sans MS" pitchFamily="66" charset="0"/>
              </a:rPr>
              <a:t>Cvate u proljeće i treba ga razlikovati od mrazovca koji je otrovan, a počinje cvasti početkom ljeta.</a:t>
            </a:r>
          </a:p>
          <a:p>
            <a:pPr eaLnBrk="1" hangingPunct="1"/>
            <a:endParaRPr lang="hr-HR" altLang="sr-Latn-R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5500"/>
            <a:ext cx="32162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139700"/>
            <a:ext cx="264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KISELICA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3286125" y="390525"/>
            <a:ext cx="57864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Kiselica je biljka koja naraste do jednog metra.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Počinje cvasti u lipnju.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Ima sitne crvene cvjetove.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Voli vlagu.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Ima kiselkaste listove i jestiva 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STOLISNIK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429000"/>
            <a:ext cx="41957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0" y="1143000"/>
            <a:ext cx="42148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Dobio ime po velikom broju sitnih listova.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Ljudi ga beru i suše za ljekovite čajeve.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735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714875" y="4000500"/>
            <a:ext cx="42148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200">
                <a:latin typeface="Comic Sans MS" pitchFamily="66" charset="0"/>
              </a:rPr>
              <a:t>Koristi se za hranu i u ljekarstvu.</a:t>
            </a:r>
          </a:p>
          <a:p>
            <a:pPr eaLnBrk="1" hangingPunct="1"/>
            <a:r>
              <a:rPr lang="hr-HR" altLang="sr-Latn-RS" sz="3200">
                <a:latin typeface="Comic Sans MS" pitchFamily="66" charset="0"/>
              </a:rPr>
              <a:t>Razlikujemo trputac sa uskim i širokim listom.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5000" y="428625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+mn-cs"/>
              </a:rPr>
              <a:t>TRPUTAC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0719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643313" y="606901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DJETELINA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4500563" y="357188"/>
            <a:ext cx="421481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Bijela i crvena djetelina, zajedno s travama, dobra su stočna hrana – krma.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3571875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262413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500063" y="21431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KADULJA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143000"/>
            <a:ext cx="4214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Koristi se za vrlo ljekoviti čaj.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5000625" y="428625"/>
            <a:ext cx="4143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FF00"/>
                </a:solidFill>
                <a:latin typeface="Comic Sans MS" pitchFamily="66" charset="0"/>
              </a:rPr>
              <a:t>MRTVA KOPRIVA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8"/>
            <a:ext cx="454342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714500"/>
            <a:ext cx="4071938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25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KUKCI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235075"/>
            <a:ext cx="85725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Kukci su najbrojnije životinje na travnjaku.</a:t>
            </a:r>
          </a:p>
          <a:p>
            <a:pPr eaLnBrk="1" hangingPunct="1"/>
            <a:endParaRPr lang="hr-HR" altLang="sr-Latn-RS" sz="1100">
              <a:latin typeface="Comic Sans MS" pitchFamily="66" charset="0"/>
            </a:endParaRPr>
          </a:p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MRAVI</a:t>
            </a:r>
            <a:r>
              <a:rPr lang="hr-HR" altLang="sr-Latn-RS" sz="3600">
                <a:latin typeface="Comic Sans MS" pitchFamily="66" charset="0"/>
              </a:rPr>
              <a:t> su sitni kukci. Žive u mravinjacima u kojima vlada 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red i čistoća. Može podići 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teret i do 50 puta veći od sebe.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Vrlo su korisni jer se hrane kukcima koji prave štetu na korijenju biljaka.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043113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5929313" y="357188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BUMBARI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24288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765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5929313" y="6000750"/>
            <a:ext cx="321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BUBAMARE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78618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714875"/>
            <a:ext cx="39941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2000250" y="285750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PČELE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2786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niOkvir 17"/>
          <p:cNvSpPr txBox="1">
            <a:spLocks noChangeArrowheads="1"/>
          </p:cNvSpPr>
          <p:nvPr/>
        </p:nvSpPr>
        <p:spPr bwMode="auto">
          <a:xfrm>
            <a:off x="2786063" y="3357563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SKAKAVCI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14313" y="14287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92D050"/>
                </a:solidFill>
                <a:latin typeface="Comic Sans MS" pitchFamily="66" charset="0"/>
              </a:rPr>
              <a:t>LEPTIRI: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38100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785813" y="321151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LASTIN REP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28625"/>
            <a:ext cx="39719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6929438" y="5000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ŽUČAK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76613"/>
            <a:ext cx="3143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4143375" y="6000750"/>
            <a:ext cx="5143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PRUGASTO JEDARCE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321468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107156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APOLON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31861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latin typeface="Comic Sans MS" pitchFamily="66" charset="0"/>
              </a:rPr>
              <a:t>ŽIVOTINJE NA TRAVNJACIMA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357188" y="12144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ZEC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35766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214938" y="85725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JEŽ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681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niOkvir 14"/>
          <p:cNvSpPr txBox="1">
            <a:spLocks noChangeArrowheads="1"/>
          </p:cNvSpPr>
          <p:nvPr/>
        </p:nvSpPr>
        <p:spPr bwMode="auto">
          <a:xfrm>
            <a:off x="214313" y="62118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chemeClr val="bg1"/>
                </a:solidFill>
                <a:latin typeface="Comic Sans MS" pitchFamily="66" charset="0"/>
              </a:rPr>
              <a:t>PUŽ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214813"/>
            <a:ext cx="4000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/>
          <p:cNvSpPr txBox="1">
            <a:spLocks noChangeArrowheads="1"/>
          </p:cNvSpPr>
          <p:nvPr/>
        </p:nvSpPr>
        <p:spPr bwMode="auto">
          <a:xfrm>
            <a:off x="7358063" y="4283075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 b="1">
                <a:solidFill>
                  <a:srgbClr val="FFC000"/>
                </a:solidFill>
                <a:latin typeface="Comic Sans MS" pitchFamily="66" charset="0"/>
              </a:rPr>
              <a:t>MIŠ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3929063" y="1357313"/>
            <a:ext cx="2714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PTICE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03701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500188" y="85725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FAZAN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143375"/>
            <a:ext cx="35194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0" y="4214813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ŠEVA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95287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643438" y="350043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PREPELICA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6429375" y="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TRČKA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1071563"/>
            <a:ext cx="6905625" cy="18288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  <a:t>TRAVNJAK</a:t>
            </a:r>
            <a: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  <a:t/>
            </a:r>
            <a:br>
              <a:rPr lang="hr-HR" sz="9500" dirty="0" smtClean="0">
                <a:solidFill>
                  <a:srgbClr val="FFFF00"/>
                </a:solidFill>
                <a:latin typeface="Action Jackson" pitchFamily="2" charset="0"/>
              </a:rPr>
            </a:br>
            <a:r>
              <a:rPr lang="hr-HR" sz="2000" dirty="0" smtClean="0">
                <a:solidFill>
                  <a:srgbClr val="FFFF00"/>
                </a:solidFill>
                <a:latin typeface="Action Jackson" pitchFamily="2" charset="0"/>
              </a:rPr>
              <a:t>str. 40 i 41 u udžbeniku</a:t>
            </a:r>
            <a:endParaRPr lang="hr-HR" sz="2000" dirty="0">
              <a:solidFill>
                <a:srgbClr val="FFFF00"/>
              </a:solidFill>
              <a:latin typeface="Action Jackson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6705600" cy="68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r-HR" sz="4000" dirty="0" smtClean="0">
                <a:solidFill>
                  <a:srgbClr val="FFC000"/>
                </a:solidFill>
                <a:latin typeface="Comic Sans MS" pitchFamily="66" charset="0"/>
              </a:rPr>
              <a:t>ŽIVOTNE ZAJEDNICE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Tara-livad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92450"/>
            <a:ext cx="9158288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1438" y="85725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Pod zemljom žive: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31115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85875" y="928688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KRTICA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40306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/>
          <p:cNvSpPr txBox="1">
            <a:spLocks noChangeArrowheads="1"/>
          </p:cNvSpPr>
          <p:nvPr/>
        </p:nvSpPr>
        <p:spPr bwMode="auto">
          <a:xfrm>
            <a:off x="5357813" y="571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ROVAC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4459288"/>
            <a:ext cx="324326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niOkvir 11"/>
          <p:cNvSpPr txBox="1">
            <a:spLocks noChangeArrowheads="1"/>
          </p:cNvSpPr>
          <p:nvPr/>
        </p:nvSpPr>
        <p:spPr bwMode="auto">
          <a:xfrm>
            <a:off x="5857875" y="392906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GUJAVICA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643438"/>
            <a:ext cx="3273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357188" y="4000500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SLJEPIĆ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0" y="71438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FF66"/>
                </a:solidFill>
                <a:latin typeface="Comic Sans MS" pitchFamily="66" charset="0"/>
              </a:rPr>
              <a:t>POVEZANOST BILJAKA I ŽIVOTINJA NA TRAVNJAKU</a:t>
            </a:r>
            <a:endParaRPr lang="en-US" sz="3600" dirty="0" smtClean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1508" name="Picture 4" descr="livad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20161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repel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2357438"/>
            <a:ext cx="13255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Nitirified-Hu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51475"/>
            <a:ext cx="27146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857375" y="1412875"/>
            <a:ext cx="1223963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3408 h 21600"/>
              <a:gd name="T4" fmla="*/ 588959209 w 21600"/>
              <a:gd name="T5" fmla="*/ 1752186322 h 21600"/>
              <a:gd name="T6" fmla="*/ 2147483647 w 21600"/>
              <a:gd name="T7" fmla="*/ 4931276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3271776">
            <a:off x="6553201" y="1301750"/>
            <a:ext cx="1223962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2353 h 21600"/>
              <a:gd name="T4" fmla="*/ 588958275 w 21600"/>
              <a:gd name="T5" fmla="*/ 1752184448 h 21600"/>
              <a:gd name="T6" fmla="*/ 2147483647 w 21600"/>
              <a:gd name="T7" fmla="*/ 49312712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0800000">
            <a:off x="6643688" y="5429250"/>
            <a:ext cx="1223962" cy="9350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3408 h 21600"/>
              <a:gd name="T4" fmla="*/ 588958275 w 21600"/>
              <a:gd name="T5" fmla="*/ 1752186322 h 21600"/>
              <a:gd name="T6" fmla="*/ 2147483647 w 21600"/>
              <a:gd name="T7" fmla="*/ 4931276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-7086391">
            <a:off x="1660525" y="5630863"/>
            <a:ext cx="1223963" cy="9350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986251314 h 21600"/>
              <a:gd name="T4" fmla="*/ 588959209 w 21600"/>
              <a:gd name="T5" fmla="*/ 1752180682 h 21600"/>
              <a:gd name="T6" fmla="*/ 2147483647 w 21600"/>
              <a:gd name="T7" fmla="*/ 49312470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28625" y="4000500"/>
            <a:ext cx="17287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BILJKA UZ POMOĆ SUNCA STVARA HRANU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000500" y="2714625"/>
            <a:ext cx="17287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ZELENI LISTOVI SU HRANA KUKCIMA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415213" y="4286250"/>
            <a:ext cx="1728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KUKCI SU HRANA PTICAMA</a:t>
            </a:r>
            <a:endParaRPr lang="en-US" altLang="sr-Latn-RS" sz="2000">
              <a:latin typeface="Comic Sans MS" pitchFamily="66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86125" y="4819650"/>
            <a:ext cx="3071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000">
                <a:latin typeface="Comic Sans MS" pitchFamily="66" charset="0"/>
              </a:rPr>
              <a:t>OD UGINULIH ŽIVOTINJA I UVELOG LIŠĆA NASTAJE HUMUS</a:t>
            </a:r>
            <a:endParaRPr lang="en-US" altLang="sr-Latn-RS" sz="2000"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143000"/>
            <a:ext cx="17145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3" grpId="0" animBg="1"/>
      <p:bldP spid="21514" grpId="0" animBg="1"/>
      <p:bldP spid="21515" grpId="0" animBg="1"/>
      <p:bldP spid="21516" grpId="0" animBg="1"/>
      <p:bldP spid="21518" grpId="0"/>
      <p:bldP spid="21519" grpId="0"/>
      <p:bldP spid="21520" grpId="0"/>
      <p:bldP spid="215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smtClean="0"/>
              <a:t>                        </a:t>
            </a:r>
            <a:endParaRPr lang="en-US" sz="2400" smtClean="0"/>
          </a:p>
        </p:txBody>
      </p:sp>
      <p:pic>
        <p:nvPicPr>
          <p:cNvPr id="22533" name="Picture 5" descr="sirup_trpuca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20002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AJ_CVJET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4378325"/>
            <a:ext cx="20002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VD02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15589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 rot="-238447">
            <a:off x="1571625" y="214313"/>
            <a:ext cx="3505200" cy="1428750"/>
          </a:xfrm>
          <a:prstGeom prst="wedgeEllipseCallout">
            <a:avLst>
              <a:gd name="adj1" fmla="val 106199"/>
              <a:gd name="adj2" fmla="val 1198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2200">
                <a:solidFill>
                  <a:srgbClr val="000000"/>
                </a:solidFill>
                <a:latin typeface="Comic Sans MS" pitchFamily="66" charset="0"/>
              </a:rPr>
              <a:t>Travnjak je prava mala tvornica zdravlja!</a:t>
            </a:r>
            <a:endParaRPr lang="en-US" altLang="sr-Latn-RS" sz="22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2543" name="Picture 15" descr="zalfijabig6v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3775075"/>
            <a:ext cx="1624012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4a64eac547c20e2c89fbf60be34476b2_content_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857375"/>
            <a:ext cx="263366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radic4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413250"/>
            <a:ext cx="30718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med_u_sacu_karlov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643063"/>
            <a:ext cx="204787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8750" y="292100"/>
            <a:ext cx="1989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0000"/>
                </a:solidFill>
                <a:latin typeface="Comic Sans MS" pitchFamily="66" charset="0"/>
              </a:rPr>
              <a:t>VAŽNO!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4313" y="1071563"/>
            <a:ext cx="8726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Travnjak je eko-sustav. Uništavanjem i zagađenjem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narušavamo prirodnu ravnotežu i hranidbeni lanac.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2250" y="2214563"/>
            <a:ext cx="8213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Travnjak obiluje samoniklim ljekovitim i jestivim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biljkama. Gotovo svaka je korisna za čovjeka!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Posudi knjigu o ljekovitom bilju i saznaj više!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5750" y="3786188"/>
            <a:ext cx="6092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Čuvaj prirodu i često boravi u njoj. 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Bit ćeš zdraviji i veseliji!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hr-HR" altLang="sr-Latn-R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14313" y="4929188"/>
            <a:ext cx="905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2800">
                <a:latin typeface="Comic Sans MS" pitchFamily="66" charset="0"/>
              </a:rPr>
              <a:t>Po povratku iz prirode provjeri ima li na tvojem tijelu</a:t>
            </a:r>
          </a:p>
          <a:p>
            <a:pPr eaLnBrk="1" hangingPunct="1"/>
            <a:r>
              <a:rPr lang="hr-HR" altLang="sr-Latn-RS" sz="2800">
                <a:latin typeface="Comic Sans MS" pitchFamily="66" charset="0"/>
              </a:rPr>
              <a:t>mala, ali opasna životinja </a:t>
            </a:r>
            <a:r>
              <a:rPr lang="hr-HR" altLang="sr-Latn-RS" sz="2800">
                <a:solidFill>
                  <a:srgbClr val="FFFF00"/>
                </a:solidFill>
                <a:latin typeface="Comic Sans MS" pitchFamily="66" charset="0"/>
              </a:rPr>
              <a:t>KRPELJ</a:t>
            </a:r>
            <a:r>
              <a:rPr lang="hr-HR" altLang="sr-Latn-RS" sz="2800"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  <p:bldP spid="16392" grpId="0"/>
      <p:bldP spid="163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857250" y="0"/>
            <a:ext cx="828675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endParaRPr lang="hr-HR" altLang="sr-Latn-RS" sz="3200" dirty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4000" dirty="0" smtClean="0">
                <a:latin typeface="Comic Sans MS" pitchFamily="66" charset="0"/>
              </a:rPr>
              <a:t>Domaća zadaća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4000" dirty="0" smtClean="0">
                <a:latin typeface="Comic Sans MS" pitchFamily="66" charset="0"/>
              </a:rPr>
              <a:t>- rok je do sljedećeg sata PID (ponedjeljak)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4000" dirty="0" smtClean="0">
                <a:latin typeface="Comic Sans MS" pitchFamily="66" charset="0"/>
              </a:rPr>
              <a:t>– riješi RB od str. 60 - 63</a:t>
            </a:r>
            <a:endParaRPr lang="hr-HR" altLang="sr-Latn-RS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400">
                <a:latin typeface="Comic Sans MS" pitchFamily="66" charset="0"/>
              </a:rPr>
              <a:t>TRAVNJAK je površina tla obrasla travama.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Travnjak je životna zajednica zelenih zeljastih biljaka i životinja.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Nekada su šume zauzimale veće površine . </a:t>
            </a:r>
          </a:p>
          <a:p>
            <a:pPr eaLnBrk="1" hangingPunct="1"/>
            <a:r>
              <a:rPr lang="hr-HR" altLang="sr-Latn-RS" sz="3400">
                <a:latin typeface="Comic Sans MS" pitchFamily="66" charset="0"/>
              </a:rPr>
              <a:t>Kako bi dobili travnjake i oranice ljudi su krčili šume.</a:t>
            </a:r>
          </a:p>
        </p:txBody>
      </p:sp>
      <p:pic>
        <p:nvPicPr>
          <p:cNvPr id="4" name="Slika 3" descr="liva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824288"/>
            <a:ext cx="9144001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357188"/>
            <a:ext cx="8572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200">
                <a:latin typeface="Comic Sans MS" pitchFamily="66" charset="0"/>
              </a:rPr>
              <a:t>Životni uvjeti na travnjaku: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plodno tlo 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puno Sunčeve svjetlosti i topline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hr-HR" altLang="sr-Latn-RS" sz="3200">
                <a:latin typeface="Comic Sans MS" pitchFamily="66" charset="0"/>
              </a:rPr>
              <a:t> ima dovoljno vlage (rosa, kiša)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786188"/>
            <a:ext cx="4005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0"/>
            <a:ext cx="4357687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428625"/>
            <a:ext cx="8572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Travnjak na kojem pase stoka nazivamo         		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Travnjaci koje čovjek kosi zovu se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      		 ili                   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Pokošena i osušena trava kojom se hrani stoka naziva se               .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1428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PAŠNJAK</a:t>
            </a: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285750" y="307181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LIVADE</a:t>
            </a: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2714625" y="3071813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KOŠANICE</a:t>
            </a:r>
          </a:p>
        </p:txBody>
      </p:sp>
      <p:sp>
        <p:nvSpPr>
          <p:cNvPr id="9" name="TekstniOkvir 8"/>
          <p:cNvSpPr txBox="1">
            <a:spLocks noChangeArrowheads="1"/>
          </p:cNvSpPr>
          <p:nvPr/>
        </p:nvSpPr>
        <p:spPr bwMode="auto">
          <a:xfrm>
            <a:off x="3643313" y="4714875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SIJENO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0"/>
            <a:ext cx="85725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Livada se kosi dva puta godišnje.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U lipnju se kosi prvi puta, a kad zelene biljke ponovo izrastu i procvjetaju kosi se drugi puta. Druga košnja trave zove se </a:t>
            </a:r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otava</a:t>
            </a:r>
            <a:r>
              <a:rPr lang="hr-HR" altLang="sr-Latn-RS" sz="3600"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4071938"/>
            <a:ext cx="37338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kosc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5219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428625" y="428625"/>
            <a:ext cx="77866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Nekošenjem livade poslije nekoliko godina na njoj postupno počinje rasti grmlje, a zatim i drveće.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Tako od livade u desetak godina nastaje šuma.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3000375"/>
            <a:ext cx="471487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929063"/>
            <a:ext cx="352901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142875"/>
            <a:ext cx="857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C000"/>
                </a:solidFill>
                <a:latin typeface="Comic Sans MS" pitchFamily="66" charset="0"/>
              </a:rPr>
              <a:t>BILJKE NA TRAVNJACIMA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285750" y="857250"/>
            <a:ext cx="85725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sz="3600">
                <a:latin typeface="Comic Sans MS" pitchFamily="66" charset="0"/>
              </a:rPr>
              <a:t>U rano proljeće za sunčana vremena sve se žuti od </a:t>
            </a:r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MASLAČAKA</a:t>
            </a:r>
            <a:r>
              <a:rPr lang="hr-HR" altLang="sr-Latn-RS" sz="360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On cvate od ožujka do listopada.</a:t>
            </a:r>
          </a:p>
          <a:p>
            <a:pPr eaLnBrk="1" hangingPunct="1"/>
            <a:r>
              <a:rPr lang="hr-HR" altLang="sr-Latn-RS" sz="3600">
                <a:latin typeface="Comic Sans MS" pitchFamily="66" charset="0"/>
              </a:rPr>
              <a:t>Vrlo je koristan: listovi služe za hranu, a cvijet za med.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0211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3357563"/>
            <a:ext cx="4989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285750" y="285750"/>
            <a:ext cx="435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TRATINČICA ili </a:t>
            </a:r>
          </a:p>
          <a:p>
            <a:pPr algn="ctr" eaLnBrk="1" hangingPunct="1"/>
            <a:r>
              <a:rPr lang="hr-HR" altLang="sr-Latn-RS" sz="3600">
                <a:solidFill>
                  <a:srgbClr val="FFFF00"/>
                </a:solidFill>
                <a:latin typeface="Comic Sans MS" pitchFamily="66" charset="0"/>
              </a:rPr>
              <a:t>KRASULJAK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0" y="1428750"/>
            <a:ext cx="85725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-18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Cvate od proljeća do jeseni.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3600">
                <a:latin typeface="Comic Sans MS" pitchFamily="66" charset="0"/>
              </a:rPr>
              <a:t>Narodni je lijek protiv kašlja i plućnih bolesti.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37195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13" y="0"/>
            <a:ext cx="283368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4286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ivnic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585</Words>
  <Application>Microsoft Office PowerPoint</Application>
  <PresentationFormat>Prikaz na zaslonu (4:3)</PresentationFormat>
  <Paragraphs>162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Medijan</vt:lpstr>
      <vt:lpstr>Slajd 1</vt:lpstr>
      <vt:lpstr>TRAVNJAK str. 40 i 41 u udžbeniku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POVEZANOST BILJAKA I ŽIVOTINJA NA TRAVNJAKU</vt:lpstr>
      <vt:lpstr>                        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Maca</dc:creator>
  <cp:lastModifiedBy>Marina</cp:lastModifiedBy>
  <cp:revision>51</cp:revision>
  <dcterms:created xsi:type="dcterms:W3CDTF">2011-04-17T14:04:53Z</dcterms:created>
  <dcterms:modified xsi:type="dcterms:W3CDTF">2020-04-22T18:04:06Z</dcterms:modified>
</cp:coreProperties>
</file>