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82" r:id="rId3"/>
    <p:sldId id="257" r:id="rId4"/>
    <p:sldId id="258" r:id="rId5"/>
    <p:sldId id="259" r:id="rId6"/>
    <p:sldId id="260" r:id="rId7"/>
    <p:sldId id="264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49" autoAdjust="0"/>
  </p:normalViewPr>
  <p:slideViewPr>
    <p:cSldViewPr>
      <p:cViewPr>
        <p:scale>
          <a:sx n="58" d="100"/>
          <a:sy n="58" d="100"/>
        </p:scale>
        <p:origin x="-8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CE997C9-CA23-4F4F-A5F7-80147B7C90C7}" type="datetimeFigureOut">
              <a:rPr lang="hr-HR"/>
              <a:pPr>
                <a:defRPr/>
              </a:pPr>
              <a:t>3.5.2020.</a:t>
            </a:fld>
            <a:endParaRPr lang="hr-HR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37913EE-81BB-4543-B7B8-804763928E7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-18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-18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-18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-18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-18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r-HR" smtClean="0">
                <a:latin typeface="Arial" charset="0"/>
              </a:rPr>
              <a:t>Veći dio hrastova su listopadna stabla, no ima i nekih zimzelenih vrsta poput hrasta crnike. Muški i ženski cvjetovi se nalaze na istoj biljci, ali su odvojeni. Plod hrastova je žir. Neke vrste kao što su kitnjak i lužnjak mogu narasti i do 40 metara u visinu, dok neke vrste kao što je hrast medunac rastu do 15 metara visine.</a:t>
            </a:r>
            <a:r>
              <a:rPr lang="hr-HR" smtClean="0"/>
              <a:t>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r-HR" smtClean="0"/>
              <a:t>Velebitska udruga Kuterevo osnovana je 1995. godine sa ciljem očuvanja divljine gorske Hrvatske. 2002. godine, u suradnji s Hrvatskim centrom Znanje za okoliš i Veterinarskim fakultetom iz Zagreba, pokrenut je jedinstveni projekt – Utočište za mlade medvjede, čija je misija pružiti utočište za medvjeđe siročiće, odnosno zaštitita medvjeđeg staništa  i promicanja održivog življenja i tradicije lokalne planinske zajednice. Sastavni dio programa je edukacija posjetitelja odnosno njihovo zbližavanje s divljinom i medvjeđom  karizmom. 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r-HR" smtClean="0">
                <a:latin typeface="Arial" charset="0"/>
              </a:rPr>
              <a:t>Iznad pojasa hrastovih šuma pa sve do 1200 m nadmorske visine, ostaje posljednji pojas listopadnog drveća u kojem najvažniju ulogu ima bukva. U nekim krajevima javlja se čak na visinama 1800 - 2000 m. Bukva koja raste na toj visini naziva se pretplaninskom bukvom.</a:t>
            </a:r>
            <a:r>
              <a:rPr lang="hr-HR" smtClean="0"/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r-HR" smtClean="0">
                <a:latin typeface="Arial" charset="0"/>
              </a:rPr>
              <a:t>Jela i smreka - ove dvije vrste možete lako raspoznati i po grančici. Smreka ima četverouglaste iglice koje lako možete okretati među prstima, dok su iglice jele plosnate i imaju dvije bijele pruge s donje strane. </a:t>
            </a:r>
            <a:r>
              <a:rPr lang="hr-HR" smtClean="0"/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r-HR" smtClean="0">
                <a:latin typeface="Arial" charset="0"/>
              </a:rPr>
              <a:t>Kod borova su iglice smještene u čuperku po dvije do pet zajedno, a nisu pojedinačno poredane po grančici kao kod jele ili smreke. </a:t>
            </a:r>
            <a:br>
              <a:rPr lang="hr-HR" smtClean="0">
                <a:latin typeface="Arial" charset="0"/>
              </a:rPr>
            </a:br>
            <a:endParaRPr lang="hr-H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r-HR" smtClean="0">
                <a:latin typeface="Arial" charset="0"/>
              </a:rPr>
              <a:t>Ljubičasta boja kupina potječe od antocijana koji svojom snažnom antioksidativnom aktivnošću blagotvorno djeluje na zdravlje, posebice kardiovaskularnog sustava. Izuzetno je važna njegova uloga u prevenciji malignih bolesti.</a:t>
            </a:r>
            <a:r>
              <a:rPr lang="hr-HR" smtClean="0"/>
              <a:t>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r-HR" smtClean="0">
                <a:latin typeface="Arial" charset="0"/>
              </a:rPr>
              <a:t>Plod divljih ruža od davnina je poznat po ljekovitosti i kao prehrambena namirnica. Upotrebljava se za pripremu čajeva, džemova, želea i marmelade, sirupa, juha (u Švedskoj vrlo popularno nacionalno jelo, juha </a:t>
            </a:r>
            <a:r>
              <a:rPr lang="hr-HR" i="1" smtClean="0">
                <a:latin typeface="Arial" charset="0"/>
              </a:rPr>
              <a:t>nyponsoppa</a:t>
            </a:r>
            <a:r>
              <a:rPr lang="hr-HR" smtClean="0">
                <a:latin typeface="Arial" charset="0"/>
              </a:rPr>
              <a:t>), osvježavajućih pića (nama dobro poznata </a:t>
            </a:r>
            <a:r>
              <a:rPr lang="hr-HR" i="1" smtClean="0">
                <a:latin typeface="Arial" charset="0"/>
              </a:rPr>
              <a:t>Cocta</a:t>
            </a:r>
            <a:r>
              <a:rPr lang="hr-HR" smtClean="0">
                <a:latin typeface="Arial" charset="0"/>
              </a:rPr>
              <a:t>), alkoholnih pića (tradicionalno mađarsko piće </a:t>
            </a:r>
            <a:r>
              <a:rPr lang="hr-HR" i="1" smtClean="0">
                <a:latin typeface="Arial" charset="0"/>
              </a:rPr>
              <a:t>Palinka</a:t>
            </a:r>
            <a:r>
              <a:rPr lang="hr-HR" smtClean="0">
                <a:latin typeface="Arial" charset="0"/>
              </a:rPr>
              <a:t>) i vina. Zavisno od vrste, okruglog je ili ovalnog oblika, u različitim nijansama crvene boje, od narančaste do zagasito crvene. Bogat je C vitaminom, smatra se da je najizdašniji izvor ovog vitamina od svih biljaka. Specifičnost vezana uz C vitamin u šipku je što se njegova koncentracija i nakon termičke obrade i stajanjem smanjuje znatno sporije nego kod ostalih vrsta voća.</a:t>
            </a:r>
            <a:r>
              <a:rPr lang="hr-HR" smtClean="0"/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r-HR" smtClean="0">
                <a:latin typeface="Arial" charset="0"/>
              </a:rPr>
              <a:t>Kod nas u RH raširena je u borovim, smrekovim i bukovim šumama. Cvjeta u svibnju i lipnju, a sazrijeva od lipnja do kolovoza. Plod je okrugla bobica, promjera 5 - 10 mm, tamno plave boje, kožastog ovoja i kiselkasto-slatkog je okusa. Sadrži organske kiseline, mineralne tvari, tanin i boje.</a:t>
            </a:r>
            <a:r>
              <a:rPr lang="hr-HR" smtClean="0"/>
              <a:t>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r-HR" smtClean="0">
                <a:latin typeface="Arial" charset="0"/>
              </a:rPr>
              <a:t>Zimzeleni grm iz porodice čempresa. Ima ga posvuda, jer se prilagođava svim vrstama tla i nadmorskim visinama. Druga imena su: brinje, borovica obična, fenja, kleka, smreka, šmrika, smrič, venja. Iako je cijela biljka ljekovita, kao lijek se najčešće upotrebljavaju bobe. Beru se od jeseni do zime. </a:t>
            </a:r>
            <a:r>
              <a:rPr lang="hr-HR" smtClean="0"/>
              <a:t>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r-HR" smtClean="0"/>
              <a:t>S obzirom da su autoceste morale biti izgrađene, bilo je potrebno osigurati posebne dodatne objekte i prilagoditi mnoge već postojeće koji služe kao prijelazi preko prometnica. Na taj način umanjili su se negativni učinci na vuka i ostale divlje životinje. Takozvani "zeleni mostovi", specijalizirani su objekti koji omogućuju sigurno i nesmetano prelaženje životinja preko autocesta. To su umjetni tuneli nasipani zemljom koji se zatim ozelenjuju kako bi se što bolje uklopili u prirodno stanište životinja.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A62E5-229B-4DF2-9A7A-527F564B1D2F}" type="datetimeFigureOut">
              <a:rPr lang="hr-HR"/>
              <a:pPr>
                <a:defRPr/>
              </a:pPr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393BB-1D8D-491D-8307-B2893EE5C85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0D54A-A709-4120-BE5B-61EEA0E5D9AD}" type="datetimeFigureOut">
              <a:rPr lang="hr-HR"/>
              <a:pPr>
                <a:defRPr/>
              </a:pPr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2669C-827A-4FBC-A593-1430A4F8D8F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C24-6A00-4238-874B-0E6C65C4E13C}" type="datetimeFigureOut">
              <a:rPr lang="hr-HR"/>
              <a:pPr>
                <a:defRPr/>
              </a:pPr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66661-D8B3-43A7-B9D3-48CFD05F5D3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1404F-3B7C-4DC5-AA02-242D0F59BB1E}" type="datetimeFigureOut">
              <a:rPr lang="hr-HR"/>
              <a:pPr>
                <a:defRPr/>
              </a:pPr>
              <a:t>3.5.2020.</a:t>
            </a:fld>
            <a:endParaRPr lang="hr-H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7BF37-27D7-451F-8F5F-024B33A7BFC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EB35A-EC52-43A0-930A-2F0227FA0776}" type="datetimeFigureOut">
              <a:rPr lang="hr-HR"/>
              <a:pPr>
                <a:defRPr/>
              </a:pPr>
              <a:t>3.5.2020.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A0AFB-3C0D-4EDC-9C0E-91A9E227041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9F3CB-A99F-440E-8F94-E783C73DDA28}" type="datetimeFigureOut">
              <a:rPr lang="hr-HR"/>
              <a:pPr>
                <a:defRPr/>
              </a:pPr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47745-09AE-4436-858C-DEB63F1A271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61930-4889-4A8E-B36A-C4D5C17C99D7}" type="datetimeFigureOut">
              <a:rPr lang="hr-HR"/>
              <a:pPr>
                <a:defRPr/>
              </a:pPr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935E3-4C96-4F49-9A50-2EEA819EF4D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A4838-2D9D-4102-8C65-1751FE878692}" type="datetimeFigureOut">
              <a:rPr lang="hr-HR"/>
              <a:pPr>
                <a:defRPr/>
              </a:pPr>
              <a:t>3.5.2020.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2EE12-46FC-4AE7-B788-E12335C71A1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46A66-A728-4B4A-8360-9EA43B76C41A}" type="datetimeFigureOut">
              <a:rPr lang="hr-HR"/>
              <a:pPr>
                <a:defRPr/>
              </a:pPr>
              <a:t>3.5.2020.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0D9F2-DDDF-4EAC-A410-689C21EF441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6F528-E222-4A9A-B013-46D25B82E545}" type="datetimeFigureOut">
              <a:rPr lang="hr-HR"/>
              <a:pPr>
                <a:defRPr/>
              </a:pPr>
              <a:t>3.5.2020.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36D09-5C1A-491A-81CE-9FA89D47A44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7BC40-EF49-4B7A-90E3-0FC486D60D96}" type="datetimeFigureOut">
              <a:rPr lang="hr-HR"/>
              <a:pPr>
                <a:defRPr/>
              </a:pPr>
              <a:t>3.5.2020.</a:t>
            </a:fld>
            <a:endParaRPr lang="hr-H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3EC12-A8CB-44F0-97DA-31E94C5FC52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085C4-77E6-42CC-8785-AC5BCEC2607B}" type="datetimeFigureOut">
              <a:rPr lang="hr-HR"/>
              <a:pPr>
                <a:defRPr/>
              </a:pPr>
              <a:t>3.5.2020.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2BD39-D945-45AC-B992-C4F539FD434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DC38E-659B-4968-9945-06F8EFC696B1}" type="datetimeFigureOut">
              <a:rPr lang="hr-HR"/>
              <a:pPr>
                <a:defRPr/>
              </a:pPr>
              <a:t>3.5.2020.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292B3-AD35-4C73-8CC9-6265F4CA228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ECE009-605C-43BB-BD7A-EB144BB09A42}" type="datetimeFigureOut">
              <a:rPr lang="hr-HR"/>
              <a:pPr>
                <a:defRPr/>
              </a:pPr>
              <a:t>3.5.2020.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E5EC84-F69F-4701-98CA-0B5AE4A1E78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PRIRODA I </a:t>
            </a:r>
            <a:r>
              <a:rPr lang="en-US" b="1" dirty="0" smtClean="0"/>
              <a:t>DRUŠTVO</a:t>
            </a: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en-US" b="1" dirty="0" smtClean="0"/>
              <a:t>04.05.2020</a:t>
            </a:r>
            <a:r>
              <a:rPr lang="en-US" b="1" dirty="0" smtClean="0"/>
              <a:t>. - PONEDJELJAK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10243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Bor </a:t>
            </a:r>
          </a:p>
        </p:txBody>
      </p:sp>
      <p:pic>
        <p:nvPicPr>
          <p:cNvPr id="10244" name="Picture 7" descr="sh1768665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970463" y="1600200"/>
            <a:ext cx="3394075" cy="4525963"/>
          </a:xfr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mtClean="0">
                <a:latin typeface="Arial" charset="0"/>
              </a:rPr>
              <a:t>Osim drveća u šumama raste i grmlje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12291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Kupina </a:t>
            </a:r>
          </a:p>
        </p:txBody>
      </p:sp>
      <p:pic>
        <p:nvPicPr>
          <p:cNvPr id="12292" name="Picture 7" descr="sh715199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57788" y="1600200"/>
            <a:ext cx="3017837" cy="452596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Divlja ruža</a:t>
            </a:r>
          </a:p>
        </p:txBody>
      </p:sp>
      <p:pic>
        <p:nvPicPr>
          <p:cNvPr id="13315" name="Picture 7" descr="shs60214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210175" y="1600200"/>
            <a:ext cx="2914650" cy="2185988"/>
          </a:xfrm>
        </p:spPr>
      </p:pic>
      <p:pic>
        <p:nvPicPr>
          <p:cNvPr id="13316" name="Picture 10" descr="sh39718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022850" y="3938588"/>
            <a:ext cx="3289300" cy="218757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14339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Borovnica </a:t>
            </a:r>
          </a:p>
        </p:txBody>
      </p:sp>
      <p:pic>
        <p:nvPicPr>
          <p:cNvPr id="14340" name="Picture 7" descr="sh1111173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347913"/>
            <a:ext cx="4038600" cy="302895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Borovica </a:t>
            </a:r>
          </a:p>
        </p:txBody>
      </p:sp>
      <p:pic>
        <p:nvPicPr>
          <p:cNvPr id="15363" name="Picture 7" descr="00000904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595563"/>
            <a:ext cx="4038600" cy="253365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16387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Na tlu rastu raznovrsne gljive</a:t>
            </a:r>
          </a:p>
        </p:txBody>
      </p:sp>
      <p:pic>
        <p:nvPicPr>
          <p:cNvPr id="16388" name="Picture 7" descr="sh98862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10175" y="1600200"/>
            <a:ext cx="2913063" cy="2185988"/>
          </a:xfrm>
        </p:spPr>
      </p:pic>
      <p:pic>
        <p:nvPicPr>
          <p:cNvPr id="16389" name="Picture 8" descr="sh102709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40325" y="3938588"/>
            <a:ext cx="3052763" cy="2187575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mtClean="0">
                <a:latin typeface="Arial" charset="0"/>
              </a:rPr>
              <a:t>U šumi živi veliki broj životinja (kukaca, ptica, sisavaca itd.)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18435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Jelenak </a:t>
            </a:r>
          </a:p>
        </p:txBody>
      </p:sp>
      <p:pic>
        <p:nvPicPr>
          <p:cNvPr id="18436" name="Picture 7" descr="sh1418363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70463" y="1600200"/>
            <a:ext cx="3394075" cy="4525963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19459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Djetlić </a:t>
            </a:r>
          </a:p>
        </p:txBody>
      </p:sp>
      <p:pic>
        <p:nvPicPr>
          <p:cNvPr id="19460" name="Picture 7" descr="sh150069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57788" y="1600200"/>
            <a:ext cx="3017837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br>
              <a:rPr lang="en-US" dirty="0" smtClean="0"/>
            </a:br>
            <a:endParaRPr lang="hr-HR" dirty="0" smtClean="0"/>
          </a:p>
          <a:p>
            <a:pPr>
              <a:buNone/>
            </a:pPr>
            <a:r>
              <a:rPr lang="en-US" dirty="0" err="1" smtClean="0"/>
              <a:t>Stranic</a:t>
            </a:r>
            <a:r>
              <a:rPr lang="hr-HR" dirty="0" smtClean="0"/>
              <a:t>e:</a:t>
            </a:r>
            <a:r>
              <a:rPr lang="en-US" dirty="0" smtClean="0"/>
              <a:t> 65</a:t>
            </a:r>
            <a:r>
              <a:rPr lang="hr-HR" dirty="0" smtClean="0"/>
              <a:t>.</a:t>
            </a:r>
            <a:r>
              <a:rPr lang="en-US" dirty="0" smtClean="0"/>
              <a:t>, 66</a:t>
            </a:r>
            <a:r>
              <a:rPr lang="hr-HR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smtClean="0"/>
              <a:t>67</a:t>
            </a:r>
            <a:r>
              <a:rPr lang="hr-HR" dirty="0" smtClean="0"/>
              <a:t>.</a:t>
            </a:r>
            <a:r>
              <a:rPr lang="en-US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vašoj</a:t>
            </a:r>
            <a:r>
              <a:rPr lang="en-US" dirty="0" smtClean="0"/>
              <a:t> </a:t>
            </a:r>
            <a:r>
              <a:rPr lang="en-US" dirty="0" err="1" smtClean="0"/>
              <a:t>radnoj</a:t>
            </a:r>
            <a:r>
              <a:rPr lang="en-US" dirty="0" smtClean="0"/>
              <a:t> </a:t>
            </a:r>
            <a:r>
              <a:rPr lang="en-US" dirty="0" err="1" smtClean="0"/>
              <a:t>bilježnici</a:t>
            </a:r>
            <a:r>
              <a:rPr lang="en-US" dirty="0" smtClean="0"/>
              <a:t>.</a:t>
            </a:r>
            <a:endParaRPr lang="hr-HR" dirty="0" smtClean="0"/>
          </a:p>
          <a:p>
            <a:pPr>
              <a:buNone/>
            </a:pP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pomoć</a:t>
            </a:r>
            <a:r>
              <a:rPr lang="en-US" dirty="0" smtClean="0"/>
              <a:t> </a:t>
            </a:r>
            <a:r>
              <a:rPr lang="en-US" dirty="0" err="1" smtClean="0"/>
              <a:t>udžbenika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hr-HR" dirty="0" smtClean="0"/>
              <a:t>ove prezentacije, (možete</a:t>
            </a:r>
          </a:p>
          <a:p>
            <a:pPr>
              <a:buNone/>
            </a:pPr>
            <a:r>
              <a:rPr lang="hr-HR" dirty="0" smtClean="0"/>
              <a:t>pronaći i </a:t>
            </a:r>
            <a:r>
              <a:rPr lang="en-US" dirty="0" err="1" smtClean="0"/>
              <a:t>prezentacij</a:t>
            </a:r>
            <a:r>
              <a:rPr lang="hr-HR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petka</a:t>
            </a:r>
            <a:r>
              <a:rPr lang="hr-HR" dirty="0" smtClean="0"/>
              <a:t>)</a:t>
            </a:r>
            <a:r>
              <a:rPr lang="en-US" dirty="0" smtClean="0"/>
              <a:t>, </a:t>
            </a:r>
            <a:r>
              <a:rPr lang="en-US" dirty="0" err="1" smtClean="0"/>
              <a:t>riješi</a:t>
            </a:r>
            <a:r>
              <a:rPr lang="en-US" dirty="0" smtClean="0"/>
              <a:t> </a:t>
            </a:r>
            <a:r>
              <a:rPr lang="en-US" dirty="0" err="1" smtClean="0"/>
              <a:t>zadatke</a:t>
            </a:r>
            <a:endParaRPr lang="hr-HR" dirty="0" smtClean="0"/>
          </a:p>
          <a:p>
            <a:pPr>
              <a:buNone/>
            </a:pP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možeš</a:t>
            </a:r>
            <a:r>
              <a:rPr lang="en-US" dirty="0" smtClean="0"/>
              <a:t>.</a:t>
            </a:r>
            <a:br>
              <a:rPr lang="en-US" dirty="0" smtClean="0"/>
            </a:br>
            <a:endParaRPr lang="hr-HR" dirty="0" smtClean="0"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28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20483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Srna </a:t>
            </a:r>
          </a:p>
        </p:txBody>
      </p:sp>
      <p:pic>
        <p:nvPicPr>
          <p:cNvPr id="20484" name="Picture 7" descr="sh49148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2347913"/>
            <a:ext cx="4038600" cy="3028950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21507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Lisica </a:t>
            </a:r>
          </a:p>
        </p:txBody>
      </p:sp>
      <p:pic>
        <p:nvPicPr>
          <p:cNvPr id="21508" name="Picture 7" descr="sh18669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2247900"/>
            <a:ext cx="4038600" cy="3230563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22531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Vuk </a:t>
            </a:r>
          </a:p>
        </p:txBody>
      </p:sp>
      <p:pic>
        <p:nvPicPr>
          <p:cNvPr id="22532" name="Picture 7" descr="sh5459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62550" y="1600200"/>
            <a:ext cx="3009900" cy="4525963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23555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Smeđi medvjed </a:t>
            </a:r>
          </a:p>
        </p:txBody>
      </p:sp>
      <p:pic>
        <p:nvPicPr>
          <p:cNvPr id="23556" name="Picture 7" descr="00002134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347913"/>
            <a:ext cx="4038600" cy="3028950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24579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Vjeverica </a:t>
            </a:r>
          </a:p>
        </p:txBody>
      </p:sp>
      <p:pic>
        <p:nvPicPr>
          <p:cNvPr id="24580" name="Picture 10" descr="sh152141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64138" y="1600200"/>
            <a:ext cx="3005137" cy="4525963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25603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Mnoge su naše šumske životinje zakonom zaštićene</a:t>
            </a:r>
          </a:p>
        </p:txBody>
      </p:sp>
      <p:pic>
        <p:nvPicPr>
          <p:cNvPr id="25604" name="Picture 7" descr="00000306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2509838"/>
            <a:ext cx="4038600" cy="2705100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26627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Šume je potrebno zaštititi od požara i od onečišćenja</a:t>
            </a:r>
          </a:p>
        </p:txBody>
      </p:sp>
      <p:pic>
        <p:nvPicPr>
          <p:cNvPr id="26628" name="Picture 15" descr="12439823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779838" y="2516188"/>
            <a:ext cx="4906962" cy="3273425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27651" name="Rectangle 11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Očuvanje šuma podrazumijeva i skupljanje starog papira</a:t>
            </a:r>
          </a:p>
        </p:txBody>
      </p:sp>
      <p:pic>
        <p:nvPicPr>
          <p:cNvPr id="27652" name="Picture 9" descr="spremnik papir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45075" y="1701800"/>
            <a:ext cx="3243263" cy="43227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>
                <a:latin typeface="Arial" charset="0"/>
              </a:rPr>
              <a:t>Listopadna šuma</a:t>
            </a:r>
          </a:p>
        </p:txBody>
      </p:sp>
      <p:pic>
        <p:nvPicPr>
          <p:cNvPr id="3075" name="Picture 6" descr="13 Listopadna kontinentalna suma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1600" y="1600200"/>
            <a:ext cx="6399213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mtClean="0">
                <a:latin typeface="Arial" charset="0"/>
              </a:rPr>
              <a:t>U listopadnim šumama prevladava drveće koje u jesen gubi sve lišće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Hrast </a:t>
            </a:r>
          </a:p>
        </p:txBody>
      </p:sp>
      <p:pic>
        <p:nvPicPr>
          <p:cNvPr id="5123" name="Picture 8" descr="sh189521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443538" y="1600200"/>
            <a:ext cx="2446337" cy="2185988"/>
          </a:xfrm>
        </p:spPr>
      </p:pic>
      <p:pic>
        <p:nvPicPr>
          <p:cNvPr id="5124" name="Picture 9" descr="sh2534693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026025" y="3938588"/>
            <a:ext cx="3282950" cy="218757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6147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Bukva </a:t>
            </a:r>
          </a:p>
        </p:txBody>
      </p:sp>
      <p:pic>
        <p:nvPicPr>
          <p:cNvPr id="6148" name="Picture 7" descr="00000308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970463" y="1600200"/>
            <a:ext cx="3394075" cy="4525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>
                <a:latin typeface="Arial" charset="0"/>
              </a:rPr>
              <a:t>Vazdazelena šuma</a:t>
            </a:r>
          </a:p>
        </p:txBody>
      </p:sp>
      <p:pic>
        <p:nvPicPr>
          <p:cNvPr id="7171" name="Picture 6" descr="14 Vazdazelena kontinentalna sumaa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1600" y="1600200"/>
            <a:ext cx="6399213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mtClean="0">
                <a:latin typeface="Arial" charset="0"/>
              </a:rPr>
              <a:t>U vazdazelenim šumama raste drveće koje tijekom cijele godine ima zeleno igličasto lišće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r-HR" sz="2800" smtClean="0">
                <a:latin typeface="Arial" charset="0"/>
              </a:rPr>
              <a:t>Jela </a:t>
            </a:r>
          </a:p>
        </p:txBody>
      </p:sp>
      <p:pic>
        <p:nvPicPr>
          <p:cNvPr id="9219" name="Picture 11" descr="sh2601227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51425" y="1600200"/>
            <a:ext cx="3232150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470</Words>
  <Application>Microsoft Office PowerPoint</Application>
  <PresentationFormat>Prikaz na zaslonu (4:3)</PresentationFormat>
  <Paragraphs>41</Paragraphs>
  <Slides>27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27</vt:i4>
      </vt:variant>
    </vt:vector>
  </HeadingPairs>
  <TitlesOfParts>
    <vt:vector size="28" baseType="lpstr">
      <vt:lpstr>Office Theme</vt:lpstr>
      <vt:lpstr>PRIRODA I DRUŠTVO  04.05.2020. - PONEDJELJAK</vt:lpstr>
      <vt:lpstr>Slajd 2</vt:lpstr>
      <vt:lpstr>Listopadna šuma</vt:lpstr>
      <vt:lpstr>Slajd 4</vt:lpstr>
      <vt:lpstr>Slajd 5</vt:lpstr>
      <vt:lpstr>Slajd 6</vt:lpstr>
      <vt:lpstr>Vazdazelena šuma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scoric</dc:creator>
  <cp:lastModifiedBy>Marina</cp:lastModifiedBy>
  <cp:revision>13</cp:revision>
  <dcterms:created xsi:type="dcterms:W3CDTF">2014-07-24T09:40:32Z</dcterms:created>
  <dcterms:modified xsi:type="dcterms:W3CDTF">2020-05-03T18:42:16Z</dcterms:modified>
</cp:coreProperties>
</file>