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85" r:id="rId3"/>
    <p:sldId id="256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57" r:id="rId29"/>
    <p:sldId id="258" r:id="rId30"/>
    <p:sldId id="259" r:id="rId31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70086785-E0FF-4CE2-BAD0-ECCEECEC4A8B}" type="datetimeFigureOut">
              <a:rPr lang="hr-HR" smtClean="0"/>
              <a:pPr>
                <a:defRPr/>
              </a:pPr>
              <a:t>28.4.2020.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5FDC395-D076-4DF3-B120-A0046DE457D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086785-E0FF-4CE2-BAD0-ECCEECEC4A8B}" type="datetimeFigureOut">
              <a:rPr lang="hr-HR" smtClean="0"/>
              <a:pPr>
                <a:defRPr/>
              </a:pPr>
              <a:t>28.4.2020.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DC395-D076-4DF3-B120-A0046DE457D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086785-E0FF-4CE2-BAD0-ECCEECEC4A8B}" type="datetimeFigureOut">
              <a:rPr lang="hr-HR" smtClean="0"/>
              <a:pPr>
                <a:defRPr/>
              </a:pPr>
              <a:t>28.4.2020.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DC395-D076-4DF3-B120-A0046DE457D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70086785-E0FF-4CE2-BAD0-ECCEECEC4A8B}" type="datetimeFigureOut">
              <a:rPr lang="hr-HR" smtClean="0"/>
              <a:pPr>
                <a:defRPr/>
              </a:pPr>
              <a:t>28.4.2020.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DC395-D076-4DF3-B120-A0046DE457D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70086785-E0FF-4CE2-BAD0-ECCEECEC4A8B}" type="datetimeFigureOut">
              <a:rPr lang="hr-HR" smtClean="0"/>
              <a:pPr>
                <a:defRPr/>
              </a:pPr>
              <a:t>28.4.2020.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35FDC395-D076-4DF3-B120-A0046DE457D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70086785-E0FF-4CE2-BAD0-ECCEECEC4A8B}" type="datetimeFigureOut">
              <a:rPr lang="hr-HR" smtClean="0"/>
              <a:pPr>
                <a:defRPr/>
              </a:pPr>
              <a:t>28.4.2020.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35FDC395-D076-4DF3-B120-A0046DE457D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70086785-E0FF-4CE2-BAD0-ECCEECEC4A8B}" type="datetimeFigureOut">
              <a:rPr lang="hr-HR" smtClean="0"/>
              <a:pPr>
                <a:defRPr/>
              </a:pPr>
              <a:t>28.4.2020.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FDC395-D076-4DF3-B120-A0046DE457D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086785-E0FF-4CE2-BAD0-ECCEECEC4A8B}" type="datetimeFigureOut">
              <a:rPr lang="hr-HR" smtClean="0"/>
              <a:pPr>
                <a:defRPr/>
              </a:pPr>
              <a:t>28.4.2020.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DC395-D076-4DF3-B120-A0046DE457D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70086785-E0FF-4CE2-BAD0-ECCEECEC4A8B}" type="datetimeFigureOut">
              <a:rPr lang="hr-HR" smtClean="0"/>
              <a:pPr>
                <a:defRPr/>
              </a:pPr>
              <a:t>28.4.2020.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35FDC395-D076-4DF3-B120-A0046DE457D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0086785-E0FF-4CE2-BAD0-ECCEECEC4A8B}" type="datetimeFigureOut">
              <a:rPr lang="hr-HR" smtClean="0"/>
              <a:pPr>
                <a:defRPr/>
              </a:pPr>
              <a:t>28.4.2020.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35FDC395-D076-4DF3-B120-A0046DE457D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0086785-E0FF-4CE2-BAD0-ECCEECEC4A8B}" type="datetimeFigureOut">
              <a:rPr lang="hr-HR" smtClean="0"/>
              <a:pPr>
                <a:defRPr/>
              </a:pPr>
              <a:t>28.4.2020.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35FDC395-D076-4DF3-B120-A0046DE457D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0086785-E0FF-4CE2-BAD0-ECCEECEC4A8B}" type="datetimeFigureOut">
              <a:rPr lang="hr-HR" smtClean="0"/>
              <a:pPr>
                <a:defRPr/>
              </a:pPr>
              <a:t>28.4.2020.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5FDC395-D076-4DF3-B120-A0046DE457D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hr/resource/374921/hrvatski-jezik/pisanje-glasova-%c4%8d-%c4%87-d%c5%be-%c4%9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29.04.2020.</a:t>
            </a:r>
          </a:p>
          <a:p>
            <a:endParaRPr lang="hr-HR" dirty="0" smtClean="0"/>
          </a:p>
          <a:p>
            <a:r>
              <a:rPr lang="hr-HR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Izgovor i pisanje Č, Ć, DŽ, Đ</a:t>
            </a:r>
            <a:endParaRPr lang="en-US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600" smtClean="0"/>
              <a:t>Ispravno je napisano:</a:t>
            </a:r>
          </a:p>
        </p:txBody>
      </p:sp>
      <p:sp>
        <p:nvSpPr>
          <p:cNvPr id="9219" name="Content Placeholder 3"/>
          <p:cNvSpPr>
            <a:spLocks noGrp="1"/>
          </p:cNvSpPr>
          <p:nvPr>
            <p:ph idx="1"/>
          </p:nvPr>
        </p:nvSpPr>
        <p:spPr>
          <a:xfrm>
            <a:off x="468313" y="2332038"/>
            <a:ext cx="8229600" cy="3328987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lphaLcParenR"/>
            </a:pPr>
            <a:r>
              <a:rPr lang="hr-HR" smtClean="0">
                <a:hlinkClick r:id="" action="ppaction://hlinkshowjump?jump=nextslide"/>
              </a:rPr>
              <a:t>pećem</a:t>
            </a:r>
            <a:endParaRPr lang="hr-HR" smtClean="0"/>
          </a:p>
          <a:p>
            <a:pPr marL="514350" indent="-514350" eaLnBrk="1" hangingPunct="1">
              <a:buFont typeface="Arial" charset="0"/>
              <a:buAutoNum type="alphaLcParenR"/>
            </a:pPr>
            <a:endParaRPr lang="hr-HR" smtClean="0"/>
          </a:p>
          <a:p>
            <a:pPr marL="514350" indent="-514350" eaLnBrk="1" hangingPunct="1">
              <a:buFont typeface="Arial" charset="0"/>
              <a:buAutoNum type="alphaLcParenR"/>
            </a:pPr>
            <a:r>
              <a:rPr lang="hr-HR" smtClean="0">
                <a:hlinkClick r:id="rId2" action="ppaction://hlinksldjump"/>
              </a:rPr>
              <a:t>pečem</a:t>
            </a:r>
            <a:r>
              <a:rPr lang="hr-HR" smtClean="0"/>
              <a:t>.</a:t>
            </a: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>
            <a:hlinkClick r:id="" action="ppaction://hlinkshowjump?jump=previousslide"/>
          </p:cNvPr>
          <p:cNvSpPr/>
          <p:nvPr/>
        </p:nvSpPr>
        <p:spPr>
          <a:xfrm>
            <a:off x="1979613" y="1916113"/>
            <a:ext cx="4968875" cy="2305050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b="1" dirty="0">
                <a:solidFill>
                  <a:schemeClr val="tx1"/>
                </a:solidFill>
              </a:rPr>
              <a:t>Pokušaj ponovno!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835150" y="2276475"/>
            <a:ext cx="4968875" cy="2232025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b="1" dirty="0">
                <a:solidFill>
                  <a:schemeClr val="tx1"/>
                </a:solidFill>
              </a:rPr>
              <a:t>Točno!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600" smtClean="0"/>
              <a:t>Ispravno je napisano: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>
          <a:xfrm>
            <a:off x="468313" y="2332038"/>
            <a:ext cx="8229600" cy="3328987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lphaLcParenR"/>
            </a:pPr>
            <a:r>
              <a:rPr lang="hr-HR" smtClean="0">
                <a:hlinkClick r:id="rId2" action="ppaction://hlinksldjump"/>
              </a:rPr>
              <a:t>pribadača</a:t>
            </a:r>
            <a:endParaRPr lang="hr-HR" smtClean="0"/>
          </a:p>
          <a:p>
            <a:pPr marL="514350" indent="-514350" eaLnBrk="1" hangingPunct="1">
              <a:buFont typeface="Arial" charset="0"/>
              <a:buAutoNum type="alphaLcParenR"/>
            </a:pPr>
            <a:endParaRPr lang="hr-HR" smtClean="0"/>
          </a:p>
          <a:p>
            <a:pPr marL="514350" indent="-514350" eaLnBrk="1" hangingPunct="1">
              <a:buFont typeface="Arial" charset="0"/>
              <a:buAutoNum type="alphaLcParenR"/>
            </a:pPr>
            <a:r>
              <a:rPr lang="hr-HR" smtClean="0">
                <a:hlinkClick r:id="" action="ppaction://hlinkshowjump?jump=nextslide"/>
              </a:rPr>
              <a:t>pribadaća</a:t>
            </a:r>
            <a:r>
              <a:rPr lang="hr-HR" smtClean="0"/>
              <a:t>.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>
            <a:hlinkClick r:id="" action="ppaction://hlinkshowjump?jump=previousslide"/>
          </p:cNvPr>
          <p:cNvSpPr/>
          <p:nvPr/>
        </p:nvSpPr>
        <p:spPr>
          <a:xfrm>
            <a:off x="1979613" y="1916113"/>
            <a:ext cx="4968875" cy="2305050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b="1" dirty="0">
                <a:solidFill>
                  <a:schemeClr val="tx1"/>
                </a:solidFill>
              </a:rPr>
              <a:t>Pokušaj ponovno!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835150" y="2276475"/>
            <a:ext cx="4968875" cy="2232025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b="1" dirty="0">
                <a:solidFill>
                  <a:schemeClr val="tx1"/>
                </a:solidFill>
              </a:rPr>
              <a:t>Točno!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600" smtClean="0"/>
              <a:t>Ispravno je napisano:</a:t>
            </a:r>
          </a:p>
        </p:txBody>
      </p:sp>
      <p:sp>
        <p:nvSpPr>
          <p:cNvPr id="15363" name="Content Placeholder 3"/>
          <p:cNvSpPr>
            <a:spLocks noGrp="1"/>
          </p:cNvSpPr>
          <p:nvPr>
            <p:ph idx="1"/>
          </p:nvPr>
        </p:nvSpPr>
        <p:spPr>
          <a:xfrm>
            <a:off x="468313" y="2332038"/>
            <a:ext cx="8229600" cy="3328987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lphaLcParenR"/>
            </a:pPr>
            <a:r>
              <a:rPr lang="hr-HR" smtClean="0">
                <a:hlinkClick r:id="rId2" action="ppaction://hlinksldjump"/>
              </a:rPr>
              <a:t>grožđe</a:t>
            </a:r>
            <a:endParaRPr lang="hr-HR" smtClean="0"/>
          </a:p>
          <a:p>
            <a:pPr marL="514350" indent="-514350" eaLnBrk="1" hangingPunct="1">
              <a:buFont typeface="Arial" charset="0"/>
              <a:buAutoNum type="alphaLcParenR"/>
            </a:pPr>
            <a:endParaRPr lang="hr-HR" smtClean="0"/>
          </a:p>
          <a:p>
            <a:pPr marL="514350" indent="-514350" eaLnBrk="1" hangingPunct="1">
              <a:buFont typeface="Arial" charset="0"/>
              <a:buAutoNum type="alphaLcParenR"/>
            </a:pPr>
            <a:r>
              <a:rPr lang="hr-HR" smtClean="0">
                <a:hlinkClick r:id="" action="ppaction://hlinkshowjump?jump=nextslide"/>
              </a:rPr>
              <a:t>groždže</a:t>
            </a:r>
            <a:r>
              <a:rPr lang="hr-HR" smtClean="0"/>
              <a:t>.</a:t>
            </a: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>
            <a:hlinkClick r:id="" action="ppaction://hlinkshowjump?jump=previousslide"/>
          </p:cNvPr>
          <p:cNvSpPr/>
          <p:nvPr/>
        </p:nvSpPr>
        <p:spPr>
          <a:xfrm>
            <a:off x="1979613" y="1916113"/>
            <a:ext cx="4968875" cy="2305050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b="1" dirty="0">
                <a:solidFill>
                  <a:schemeClr val="tx1"/>
                </a:solidFill>
              </a:rPr>
              <a:t>Pokušaj ponovno!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835150" y="2276475"/>
            <a:ext cx="4968875" cy="2232025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b="1" dirty="0">
                <a:solidFill>
                  <a:schemeClr val="tx1"/>
                </a:solidFill>
              </a:rPr>
              <a:t>Točno!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600" smtClean="0"/>
              <a:t>Ispravno je napisano: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>
          <a:xfrm>
            <a:off x="468313" y="2332038"/>
            <a:ext cx="8229600" cy="3328987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lphaLcParenR"/>
            </a:pPr>
            <a:r>
              <a:rPr lang="hr-HR" smtClean="0">
                <a:hlinkClick r:id="rId2" action="ppaction://hlinksldjump"/>
              </a:rPr>
              <a:t>svjedodžba</a:t>
            </a:r>
            <a:endParaRPr lang="hr-HR" smtClean="0"/>
          </a:p>
          <a:p>
            <a:pPr marL="514350" indent="-514350" eaLnBrk="1" hangingPunct="1">
              <a:buFont typeface="Arial" charset="0"/>
              <a:buAutoNum type="alphaLcParenR"/>
            </a:pPr>
            <a:endParaRPr lang="hr-HR" smtClean="0"/>
          </a:p>
          <a:p>
            <a:pPr marL="514350" indent="-514350" eaLnBrk="1" hangingPunct="1">
              <a:buFont typeface="Arial" charset="0"/>
              <a:buAutoNum type="alphaLcParenR"/>
            </a:pPr>
            <a:r>
              <a:rPr lang="hr-HR" smtClean="0">
                <a:hlinkClick r:id="" action="ppaction://hlinkshowjump?jump=nextslide"/>
              </a:rPr>
              <a:t>svjedođba</a:t>
            </a:r>
            <a:r>
              <a:rPr lang="hr-HR" smtClean="0"/>
              <a:t>.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Otvori stranicu 170 u svom udžbeniku.</a:t>
            </a:r>
          </a:p>
          <a:p>
            <a:r>
              <a:rPr lang="hr-HR" dirty="0" smtClean="0"/>
              <a:t>Promotri sliku.</a:t>
            </a:r>
          </a:p>
          <a:p>
            <a:r>
              <a:rPr lang="hr-HR" dirty="0" smtClean="0"/>
              <a:t>Ispričaj što vidiš. Pročitaj što izgovara mišić.</a:t>
            </a:r>
          </a:p>
          <a:p>
            <a:r>
              <a:rPr lang="hr-HR" dirty="0" smtClean="0"/>
              <a:t>Pazi na izgovor glasova Č, Ć, DŽ i Đ.</a:t>
            </a:r>
          </a:p>
          <a:p>
            <a:endParaRPr lang="hr-HR" dirty="0" smtClean="0"/>
          </a:p>
          <a:p>
            <a:r>
              <a:rPr lang="hr-HR" dirty="0" smtClean="0"/>
              <a:t>Promotri sada tablicu na stranici 171.</a:t>
            </a:r>
          </a:p>
          <a:p>
            <a:r>
              <a:rPr lang="hr-HR" dirty="0" smtClean="0"/>
              <a:t>Promotri i pažljivo pročitaj riječi u stupcima.</a:t>
            </a:r>
          </a:p>
          <a:p>
            <a:r>
              <a:rPr lang="hr-HR" dirty="0" smtClean="0"/>
              <a:t>Pravilno ih (kao u udžbeniku) prepiši u svoju bilježnicu</a:t>
            </a:r>
          </a:p>
          <a:p>
            <a:r>
              <a:rPr lang="hr-HR" dirty="0" smtClean="0"/>
              <a:t>Riješi zadatke u RB na str. 122.</a:t>
            </a:r>
          </a:p>
          <a:p>
            <a:r>
              <a:rPr lang="hr-HR" dirty="0" smtClean="0"/>
              <a:t>U prilogu riješi kviz i igru na </a:t>
            </a:r>
            <a:r>
              <a:rPr lang="hr-HR" dirty="0" err="1" smtClean="0"/>
              <a:t>wordwallu</a:t>
            </a:r>
            <a:r>
              <a:rPr lang="hr-HR" dirty="0" smtClean="0"/>
              <a:t>.</a:t>
            </a:r>
          </a:p>
          <a:p>
            <a:r>
              <a:rPr lang="en-US" dirty="0" smtClean="0">
                <a:hlinkClick r:id="rId2"/>
              </a:rPr>
              <a:t>https://wordwall.net/hr/resource/374921/hrvatski-jezik/pisanje-glasova-%c4%8d-%c4%87-d%c5%be-%c4%91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>
            <a:hlinkClick r:id="" action="ppaction://hlinkshowjump?jump=previousslide"/>
          </p:cNvPr>
          <p:cNvSpPr/>
          <p:nvPr/>
        </p:nvSpPr>
        <p:spPr>
          <a:xfrm>
            <a:off x="1979613" y="1916113"/>
            <a:ext cx="4968875" cy="2305050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b="1" dirty="0">
                <a:solidFill>
                  <a:schemeClr val="tx1"/>
                </a:solidFill>
              </a:rPr>
              <a:t>Pokušaj ponovno!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835150" y="2276475"/>
            <a:ext cx="4968875" cy="2232025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b="1" dirty="0">
                <a:solidFill>
                  <a:schemeClr val="tx1"/>
                </a:solidFill>
              </a:rPr>
              <a:t>Točno!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600" smtClean="0"/>
              <a:t>Ispravno je napisano:</a:t>
            </a:r>
          </a:p>
        </p:txBody>
      </p:sp>
      <p:sp>
        <p:nvSpPr>
          <p:cNvPr id="21507" name="Content Placeholder 3"/>
          <p:cNvSpPr>
            <a:spLocks noGrp="1"/>
          </p:cNvSpPr>
          <p:nvPr>
            <p:ph idx="1"/>
          </p:nvPr>
        </p:nvSpPr>
        <p:spPr>
          <a:xfrm>
            <a:off x="468313" y="2332038"/>
            <a:ext cx="8229600" cy="3328987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lphaLcParenR"/>
            </a:pPr>
            <a:r>
              <a:rPr lang="hr-HR" smtClean="0">
                <a:hlinkClick r:id="" action="ppaction://hlinkshowjump?jump=nextslide"/>
              </a:rPr>
              <a:t>čistoča</a:t>
            </a:r>
            <a:endParaRPr lang="hr-HR" smtClean="0"/>
          </a:p>
          <a:p>
            <a:pPr marL="514350" indent="-514350" eaLnBrk="1" hangingPunct="1">
              <a:buFont typeface="Arial" charset="0"/>
              <a:buAutoNum type="alphaLcParenR"/>
            </a:pPr>
            <a:endParaRPr lang="hr-HR" smtClean="0"/>
          </a:p>
          <a:p>
            <a:pPr marL="514350" indent="-514350" eaLnBrk="1" hangingPunct="1">
              <a:buFont typeface="Arial" charset="0"/>
              <a:buAutoNum type="alphaLcParenR"/>
            </a:pPr>
            <a:r>
              <a:rPr lang="hr-HR" smtClean="0">
                <a:hlinkClick r:id="" action="ppaction://hlinkshowjump?jump=nextslide"/>
              </a:rPr>
              <a:t>ćistoča</a:t>
            </a:r>
            <a:endParaRPr lang="hr-HR" smtClean="0"/>
          </a:p>
          <a:p>
            <a:pPr marL="514350" indent="-514350" eaLnBrk="1" hangingPunct="1">
              <a:buFont typeface="Arial" charset="0"/>
              <a:buAutoNum type="alphaLcParenR"/>
            </a:pPr>
            <a:endParaRPr lang="hr-HR" smtClean="0"/>
          </a:p>
          <a:p>
            <a:pPr marL="514350" indent="-514350" eaLnBrk="1" hangingPunct="1">
              <a:buFont typeface="Arial" charset="0"/>
              <a:buAutoNum type="alphaLcParenR"/>
            </a:pPr>
            <a:r>
              <a:rPr lang="hr-HR" smtClean="0">
                <a:hlinkClick r:id="rId2" action="ppaction://hlinksldjump"/>
              </a:rPr>
              <a:t>čistoća</a:t>
            </a:r>
            <a:r>
              <a:rPr lang="hr-HR" smtClean="0"/>
              <a:t>.</a:t>
            </a:r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>
            <a:hlinkClick r:id="" action="ppaction://hlinkshowjump?jump=previousslide"/>
          </p:cNvPr>
          <p:cNvSpPr/>
          <p:nvPr/>
        </p:nvSpPr>
        <p:spPr>
          <a:xfrm>
            <a:off x="1979613" y="1916113"/>
            <a:ext cx="4968875" cy="2305050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b="1" dirty="0">
                <a:solidFill>
                  <a:schemeClr val="tx1"/>
                </a:solidFill>
              </a:rPr>
              <a:t>Pokušaj ponovno!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835150" y="2276475"/>
            <a:ext cx="4968875" cy="2232025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b="1" dirty="0">
                <a:solidFill>
                  <a:schemeClr val="tx1"/>
                </a:solidFill>
              </a:rPr>
              <a:t>Točno!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600" smtClean="0"/>
              <a:t>Ispravno je napisano:</a:t>
            </a:r>
          </a:p>
        </p:txBody>
      </p:sp>
      <p:sp>
        <p:nvSpPr>
          <p:cNvPr id="24579" name="Content Placeholder 3"/>
          <p:cNvSpPr>
            <a:spLocks noGrp="1"/>
          </p:cNvSpPr>
          <p:nvPr>
            <p:ph idx="1"/>
          </p:nvPr>
        </p:nvSpPr>
        <p:spPr>
          <a:xfrm>
            <a:off x="468313" y="2332038"/>
            <a:ext cx="8229600" cy="3328987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lphaLcParenR"/>
            </a:pPr>
            <a:r>
              <a:rPr lang="hr-HR" smtClean="0">
                <a:hlinkClick r:id="rId2" action="ppaction://hlinksldjump"/>
              </a:rPr>
              <a:t>otočić</a:t>
            </a:r>
            <a:endParaRPr lang="hr-HR" smtClean="0"/>
          </a:p>
          <a:p>
            <a:pPr marL="514350" indent="-514350" eaLnBrk="1" hangingPunct="1">
              <a:buFont typeface="Arial" charset="0"/>
              <a:buAutoNum type="alphaLcParenR"/>
            </a:pPr>
            <a:endParaRPr lang="hr-HR" smtClean="0"/>
          </a:p>
          <a:p>
            <a:pPr marL="514350" indent="-514350" eaLnBrk="1" hangingPunct="1">
              <a:buFont typeface="Arial" charset="0"/>
              <a:buAutoNum type="alphaLcParenR"/>
            </a:pPr>
            <a:r>
              <a:rPr lang="hr-HR" smtClean="0">
                <a:hlinkClick r:id="" action="ppaction://hlinkshowjump?jump=nextslide"/>
              </a:rPr>
              <a:t>otoćić</a:t>
            </a:r>
            <a:r>
              <a:rPr lang="hr-HR" smtClean="0"/>
              <a:t>.</a:t>
            </a:r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>
            <a:hlinkClick r:id="" action="ppaction://hlinkshowjump?jump=previousslide"/>
          </p:cNvPr>
          <p:cNvSpPr/>
          <p:nvPr/>
        </p:nvSpPr>
        <p:spPr>
          <a:xfrm>
            <a:off x="1979613" y="1916113"/>
            <a:ext cx="4968875" cy="2305050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b="1" dirty="0">
                <a:solidFill>
                  <a:schemeClr val="tx1"/>
                </a:solidFill>
              </a:rPr>
              <a:t>Pokušaj ponovno!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835150" y="2276475"/>
            <a:ext cx="4968875" cy="2232025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b="1" dirty="0">
                <a:solidFill>
                  <a:schemeClr val="tx1"/>
                </a:solidFill>
              </a:rPr>
              <a:t>Točno!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600" b="1" i="1" smtClean="0"/>
              <a:t>Spavačica </a:t>
            </a:r>
            <a:r>
              <a:rPr lang="hr-HR" sz="3600" smtClean="0"/>
              <a:t> je</a:t>
            </a:r>
          </a:p>
        </p:txBody>
      </p:sp>
      <p:sp>
        <p:nvSpPr>
          <p:cNvPr id="2765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AutoNum type="alphaLcParenR"/>
            </a:pPr>
            <a:r>
              <a:rPr lang="hr-HR" smtClean="0">
                <a:hlinkClick r:id="rId2" action="ppaction://hlinksldjump"/>
              </a:rPr>
              <a:t>žena koja spava</a:t>
            </a:r>
            <a:endParaRPr lang="hr-HR" smtClean="0"/>
          </a:p>
          <a:p>
            <a:pPr marL="514350" indent="-514350" eaLnBrk="1" hangingPunct="1">
              <a:buFont typeface="Arial" charset="0"/>
              <a:buAutoNum type="alphaLcParenR"/>
            </a:pPr>
            <a:endParaRPr lang="hr-HR" smtClean="0"/>
          </a:p>
          <a:p>
            <a:pPr marL="514350" indent="-514350" eaLnBrk="1" hangingPunct="1">
              <a:buFont typeface="Arial" charset="0"/>
              <a:buAutoNum type="alphaLcParenR"/>
            </a:pPr>
            <a:r>
              <a:rPr lang="hr-HR" smtClean="0">
                <a:hlinkClick r:id="" action="ppaction://hlinkshowjump?jump=nextslide"/>
              </a:rPr>
              <a:t>odjevni predmet</a:t>
            </a:r>
            <a:endParaRPr lang="hr-HR" smtClean="0"/>
          </a:p>
        </p:txBody>
      </p:sp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>
            <a:hlinkClick r:id="" action="ppaction://hlinkshowjump?jump=previousslide"/>
          </p:cNvPr>
          <p:cNvSpPr/>
          <p:nvPr/>
        </p:nvSpPr>
        <p:spPr>
          <a:xfrm>
            <a:off x="1979613" y="1916113"/>
            <a:ext cx="4968875" cy="2305050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b="1" dirty="0">
                <a:solidFill>
                  <a:schemeClr val="tx1"/>
                </a:solidFill>
              </a:rPr>
              <a:t>Pokušaj ponovno!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Riječi s </a:t>
            </a:r>
            <a:r>
              <a:rPr lang="hr-HR" i="1" dirty="0" smtClean="0"/>
              <a:t>č</a:t>
            </a:r>
            <a:r>
              <a:rPr lang="hr-HR" dirty="0" smtClean="0"/>
              <a:t> i </a:t>
            </a:r>
            <a:r>
              <a:rPr lang="hr-HR" i="1" dirty="0" smtClean="0"/>
              <a:t>ć</a:t>
            </a:r>
            <a:r>
              <a:rPr lang="hr-HR" dirty="0" smtClean="0"/>
              <a:t>, </a:t>
            </a:r>
            <a:r>
              <a:rPr lang="hr-HR" i="1" dirty="0" err="1" smtClean="0"/>
              <a:t>dž</a:t>
            </a:r>
            <a:r>
              <a:rPr lang="hr-HR" i="1" dirty="0" smtClean="0"/>
              <a:t> </a:t>
            </a:r>
            <a:r>
              <a:rPr lang="hr-HR" dirty="0" smtClean="0"/>
              <a:t>i </a:t>
            </a:r>
            <a:r>
              <a:rPr lang="hr-HR" i="1" dirty="0" smtClean="0"/>
              <a:t>đ</a:t>
            </a:r>
            <a:r>
              <a:rPr lang="hr-HR" dirty="0" smtClean="0"/>
              <a:t> 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hr-HR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835150" y="2276475"/>
            <a:ext cx="4968875" cy="2232025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b="1" dirty="0">
                <a:solidFill>
                  <a:schemeClr val="tx1"/>
                </a:solidFill>
              </a:rPr>
              <a:t>Točno!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600" dirty="0" smtClean="0"/>
              <a:t>Ispravno je napisano:</a:t>
            </a:r>
          </a:p>
        </p:txBody>
      </p:sp>
      <p:sp>
        <p:nvSpPr>
          <p:cNvPr id="3075" name="Content Placeholder 3"/>
          <p:cNvSpPr>
            <a:spLocks noGrp="1"/>
          </p:cNvSpPr>
          <p:nvPr>
            <p:ph idx="1"/>
          </p:nvPr>
        </p:nvSpPr>
        <p:spPr>
          <a:xfrm>
            <a:off x="468313" y="2332038"/>
            <a:ext cx="8229600" cy="3328987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lphaLcParenR"/>
            </a:pPr>
            <a:r>
              <a:rPr lang="hr-HR" smtClean="0">
                <a:hlinkClick r:id="" action="ppaction://hlinkshowjump?jump=nextslide"/>
              </a:rPr>
              <a:t>naruđba</a:t>
            </a:r>
            <a:endParaRPr lang="hr-HR" smtClean="0"/>
          </a:p>
          <a:p>
            <a:pPr marL="514350" indent="-514350" eaLnBrk="1" hangingPunct="1">
              <a:buFont typeface="Arial" charset="0"/>
              <a:buAutoNum type="alphaLcParenR"/>
            </a:pPr>
            <a:endParaRPr lang="hr-HR" smtClean="0"/>
          </a:p>
          <a:p>
            <a:pPr marL="514350" indent="-514350" eaLnBrk="1" hangingPunct="1">
              <a:buFont typeface="Arial" charset="0"/>
              <a:buAutoNum type="alphaLcParenR"/>
            </a:pPr>
            <a:r>
              <a:rPr lang="hr-HR" smtClean="0">
                <a:hlinkClick r:id="rId2" action="ppaction://hlinksldjump"/>
              </a:rPr>
              <a:t>narudžba</a:t>
            </a:r>
            <a:r>
              <a:rPr lang="hr-HR" smtClean="0"/>
              <a:t>.</a:t>
            </a: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>
            <a:hlinkClick r:id="" action="ppaction://hlinkshowjump?jump=previousslide"/>
          </p:cNvPr>
          <p:cNvSpPr/>
          <p:nvPr/>
        </p:nvSpPr>
        <p:spPr>
          <a:xfrm>
            <a:off x="1979613" y="1916113"/>
            <a:ext cx="4968875" cy="2305050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b="1" dirty="0">
                <a:solidFill>
                  <a:schemeClr val="tx1"/>
                </a:solidFill>
              </a:rPr>
              <a:t>Pokušaj ponovno!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835150" y="2276475"/>
            <a:ext cx="4968875" cy="2232025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b="1" dirty="0">
                <a:solidFill>
                  <a:schemeClr val="tx1"/>
                </a:solidFill>
              </a:rPr>
              <a:t>Točno!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600" smtClean="0"/>
              <a:t>Ispravno je napisano:</a:t>
            </a:r>
          </a:p>
        </p:txBody>
      </p:sp>
      <p:sp>
        <p:nvSpPr>
          <p:cNvPr id="6147" name="Content Placeholder 3"/>
          <p:cNvSpPr>
            <a:spLocks noGrp="1"/>
          </p:cNvSpPr>
          <p:nvPr>
            <p:ph idx="1"/>
          </p:nvPr>
        </p:nvSpPr>
        <p:spPr>
          <a:xfrm>
            <a:off x="468313" y="2332038"/>
            <a:ext cx="8229600" cy="3328987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lphaLcParenR"/>
            </a:pPr>
            <a:r>
              <a:rPr lang="hr-HR" smtClean="0">
                <a:hlinkClick r:id="" action="ppaction://hlinkshowjump?jump=nextslide"/>
              </a:rPr>
              <a:t>ćovjek</a:t>
            </a:r>
            <a:endParaRPr lang="hr-HR" smtClean="0"/>
          </a:p>
          <a:p>
            <a:pPr marL="514350" indent="-514350" eaLnBrk="1" hangingPunct="1">
              <a:buFont typeface="Arial" charset="0"/>
              <a:buAutoNum type="alphaLcParenR"/>
            </a:pPr>
            <a:endParaRPr lang="hr-HR" smtClean="0"/>
          </a:p>
          <a:p>
            <a:pPr marL="514350" indent="-514350" eaLnBrk="1" hangingPunct="1">
              <a:buFont typeface="Arial" charset="0"/>
              <a:buAutoNum type="alphaLcParenR"/>
            </a:pPr>
            <a:r>
              <a:rPr lang="hr-HR" smtClean="0">
                <a:hlinkClick r:id="rId2" action="ppaction://hlinksldjump"/>
              </a:rPr>
              <a:t>čovjek</a:t>
            </a:r>
            <a:endParaRPr lang="hr-HR" smtClean="0"/>
          </a:p>
          <a:p>
            <a:pPr marL="514350" indent="-514350" eaLnBrk="1" hangingPunct="1">
              <a:buFont typeface="Arial" charset="0"/>
              <a:buAutoNum type="alphaLcParenR"/>
            </a:pPr>
            <a:endParaRPr lang="hr-HR" smtClean="0"/>
          </a:p>
          <a:p>
            <a:pPr marL="514350" indent="-514350" eaLnBrk="1" hangingPunct="1">
              <a:buFont typeface="Arial" charset="0"/>
              <a:buAutoNum type="alphaLcParenR"/>
            </a:pPr>
            <a:r>
              <a:rPr lang="hr-HR" smtClean="0">
                <a:hlinkClick r:id="" action="ppaction://hlinkshowjump?jump=nextslide"/>
              </a:rPr>
              <a:t>čovijek</a:t>
            </a:r>
            <a:r>
              <a:rPr lang="hr-HR" smtClean="0"/>
              <a:t>.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>
            <a:hlinkClick r:id="" action="ppaction://hlinkshowjump?jump=previousslide"/>
          </p:cNvPr>
          <p:cNvSpPr/>
          <p:nvPr/>
        </p:nvSpPr>
        <p:spPr>
          <a:xfrm>
            <a:off x="1979613" y="1916113"/>
            <a:ext cx="4968875" cy="2305050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b="1" dirty="0">
                <a:solidFill>
                  <a:schemeClr val="tx1"/>
                </a:solidFill>
              </a:rPr>
              <a:t>Pokušaj ponovno!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835150" y="2276475"/>
            <a:ext cx="4968875" cy="2232025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600" b="1" dirty="0">
                <a:solidFill>
                  <a:schemeClr val="tx1"/>
                </a:solidFill>
              </a:rPr>
              <a:t>Točno!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138</TotalTime>
  <Words>217</Words>
  <Application>Microsoft Office PowerPoint</Application>
  <PresentationFormat>Prikaz na zaslonu (4:3)</PresentationFormat>
  <Paragraphs>75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30</vt:i4>
      </vt:variant>
    </vt:vector>
  </HeadingPairs>
  <TitlesOfParts>
    <vt:vector size="31" baseType="lpstr">
      <vt:lpstr>Oduševljenje</vt:lpstr>
      <vt:lpstr>HRVATSKI JEZIK</vt:lpstr>
      <vt:lpstr>Slajd 2</vt:lpstr>
      <vt:lpstr>Riječi s č i ć, dž i đ </vt:lpstr>
      <vt:lpstr>Ispravno je napisano:</vt:lpstr>
      <vt:lpstr>Slajd 5</vt:lpstr>
      <vt:lpstr>Slajd 6</vt:lpstr>
      <vt:lpstr>Ispravno je napisano:</vt:lpstr>
      <vt:lpstr>Slajd 8</vt:lpstr>
      <vt:lpstr>Slajd 9</vt:lpstr>
      <vt:lpstr>Ispravno je napisano:</vt:lpstr>
      <vt:lpstr>Slajd 11</vt:lpstr>
      <vt:lpstr>Slajd 12</vt:lpstr>
      <vt:lpstr>Ispravno je napisano:</vt:lpstr>
      <vt:lpstr>Slajd 14</vt:lpstr>
      <vt:lpstr>Slajd 15</vt:lpstr>
      <vt:lpstr>Ispravno je napisano:</vt:lpstr>
      <vt:lpstr>Slajd 17</vt:lpstr>
      <vt:lpstr>Slajd 18</vt:lpstr>
      <vt:lpstr>Ispravno je napisano:</vt:lpstr>
      <vt:lpstr>Slajd 20</vt:lpstr>
      <vt:lpstr>Slajd 21</vt:lpstr>
      <vt:lpstr>Ispravno je napisano:</vt:lpstr>
      <vt:lpstr>Slajd 23</vt:lpstr>
      <vt:lpstr>Slajd 24</vt:lpstr>
      <vt:lpstr>Ispravno je napisano:</vt:lpstr>
      <vt:lpstr>Slajd 26</vt:lpstr>
      <vt:lpstr>Slajd 27</vt:lpstr>
      <vt:lpstr>Spavačica  je</vt:lpstr>
      <vt:lpstr>Slajd 29</vt:lpstr>
      <vt:lpstr>Slajd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Riječi s č i ć, dž i đ </dc:title>
  <dc:creator>TIHANA</dc:creator>
  <cp:lastModifiedBy>Marina</cp:lastModifiedBy>
  <cp:revision>9</cp:revision>
  <dcterms:created xsi:type="dcterms:W3CDTF">2014-08-31T19:13:09Z</dcterms:created>
  <dcterms:modified xsi:type="dcterms:W3CDTF">2020-04-28T16:04:05Z</dcterms:modified>
</cp:coreProperties>
</file>