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94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86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660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18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80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375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68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066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734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463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63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ACA185-6AE2-45C0-AB14-33F21E40431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2D925B-EF43-4725-8A99-04811157DD58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5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A635B3-9BED-419B-9D81-EC838EC31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Rekurzivni potprogrami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6AC6859-C92F-4C6F-B3B0-619DCB4AC3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Nastavljamo s rekurzivnim potprogramima</a:t>
            </a:r>
          </a:p>
        </p:txBody>
      </p:sp>
    </p:spTree>
    <p:extLst>
      <p:ext uri="{BB962C8B-B14F-4D97-AF65-F5344CB8AC3E}">
        <p14:creationId xmlns:p14="http://schemas.microsoft.com/office/powerpoint/2010/main" val="2502083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146189-C4CF-4371-8ECB-BFA88B950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Pitanje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36CCB0-011C-42BD-8D5A-327E69B9A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Je li ovaj potprogram procedura ili programska funkcija?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506B7E2-89DB-4E3E-9406-B9743195BAD6}"/>
              </a:ext>
            </a:extLst>
          </p:cNvPr>
          <p:cNvSpPr txBox="1"/>
          <p:nvPr/>
        </p:nvSpPr>
        <p:spPr>
          <a:xfrm>
            <a:off x="2898560" y="3027285"/>
            <a:ext cx="375081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procedura(a):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 = a * 2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23890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528BA7-ABA7-4374-8FDC-B699F61B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Pitanje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514025-A609-4718-97FA-660196DB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Hoće li se izvršiti zadnja naredba u ovom potprogramu (naredba </a:t>
            </a:r>
            <a:r>
              <a:rPr lang="hr-HR" i="1" dirty="0"/>
              <a:t>print</a:t>
            </a:r>
            <a:r>
              <a:rPr lang="hr-HR" dirty="0"/>
              <a:t>)?</a:t>
            </a:r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E3DFFF2-6DAC-4E39-9B7D-BCE11A310F6C}"/>
              </a:ext>
            </a:extLst>
          </p:cNvPr>
          <p:cNvSpPr txBox="1"/>
          <p:nvPr/>
        </p:nvSpPr>
        <p:spPr>
          <a:xfrm>
            <a:off x="2375663" y="3136612"/>
            <a:ext cx="441575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primjer(b):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 = b + 2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print(‘b se uvećao za dva’)</a:t>
            </a:r>
          </a:p>
        </p:txBody>
      </p:sp>
    </p:spTree>
    <p:extLst>
      <p:ext uri="{BB962C8B-B14F-4D97-AF65-F5344CB8AC3E}">
        <p14:creationId xmlns:p14="http://schemas.microsoft.com/office/powerpoint/2010/main" val="339381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282C58-71FE-4453-96ED-8570B2B7A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Pitanje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BA08E6-EA75-49F0-BBC1-2B68CD18F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Proučite Vježbu 8 na stranici 84 u udžbeniku.</a:t>
            </a:r>
          </a:p>
          <a:p>
            <a:r>
              <a:rPr lang="hr-HR" dirty="0"/>
              <a:t>Napišite program koji rekurzivnom funkcijom računa zbroj prvih </a:t>
            </a:r>
            <a:r>
              <a:rPr lang="hr-HR" i="1" dirty="0"/>
              <a:t>n</a:t>
            </a:r>
            <a:r>
              <a:rPr lang="hr-HR" dirty="0"/>
              <a:t> </a:t>
            </a:r>
            <a:r>
              <a:rPr lang="hr-HR" b="1" u="sng" dirty="0"/>
              <a:t>parnih brojeva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188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067FED-4AB7-4F00-A369-0E4E792B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Vaši zadaci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2D958E-72E5-4708-951D-75AA6DDB7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Za početak, ponovno proučite Vježbu 5. iz udžbenika koja počinje na stranici 80 i završava na sljedećoj stranici (proučite i njezino rješenje). Riječ je o programu koji ispisuje prvih n prirodnih brojeva. Zadatak je u udžbeniku riješen na tri načina, odnosno prikazana su tri programa koja ispisuju prvih n prirodnih brojeva. Prvi način je pomoću for petlje. Drugi i treći način su pomoću rekurzivnih potprograma. Kako biste shvatili koja je točno razlika između ta dva rekurzivna programa, pogledajte prezentacije koje prilažem zajedno s ovim dokumentom.</a:t>
            </a:r>
          </a:p>
          <a:p>
            <a:r>
              <a:rPr lang="hr-HR" dirty="0"/>
              <a:t>Prezentacije se zovu </a:t>
            </a:r>
            <a:r>
              <a:rPr lang="hr-HR" b="1" dirty="0"/>
              <a:t>86Brekurzija1</a:t>
            </a:r>
            <a:r>
              <a:rPr lang="hr-HR" dirty="0"/>
              <a:t> i </a:t>
            </a:r>
            <a:r>
              <a:rPr lang="hr-HR" b="1" dirty="0"/>
              <a:t>86Brekurzija2</a:t>
            </a:r>
            <a:r>
              <a:rPr lang="hr-HR" dirty="0"/>
              <a:t>.</a:t>
            </a:r>
          </a:p>
          <a:p>
            <a:r>
              <a:rPr lang="hr-HR" dirty="0"/>
              <a:t>U udžbeniku također piše koja od ovih prezentacija ilustrira koji program.</a:t>
            </a:r>
          </a:p>
          <a:p>
            <a:r>
              <a:rPr lang="hr-HR" dirty="0"/>
              <a:t>Prezentacije pokrenite kao dijaprojekciju da možete vidjeti sve animacije.</a:t>
            </a:r>
          </a:p>
        </p:txBody>
      </p:sp>
    </p:spTree>
    <p:extLst>
      <p:ext uri="{BB962C8B-B14F-4D97-AF65-F5344CB8AC3E}">
        <p14:creationId xmlns:p14="http://schemas.microsoft.com/office/powerpoint/2010/main" val="335281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27DEE9-9AD1-4549-BF56-2B84FB4B4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Vaši zadaci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27966-C99A-44A0-9CD7-C0076652F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što ste proučili Vježbu 5 i priložene prezentacije, trebate pročitati tekst iz udžbenika na stranicama 82 i 83. Na stranicama se nalaze Vježba 6. i Vježba 7. </a:t>
            </a:r>
          </a:p>
          <a:p>
            <a:r>
              <a:rPr lang="hr-HR" dirty="0"/>
              <a:t>Kada pročitate tekst na te dvije stranice, naučit ćete što je </a:t>
            </a:r>
            <a:r>
              <a:rPr lang="hr-HR" b="1" dirty="0"/>
              <a:t>procedura</a:t>
            </a:r>
            <a:r>
              <a:rPr lang="hr-HR" dirty="0"/>
              <a:t>, a što je </a:t>
            </a:r>
            <a:r>
              <a:rPr lang="hr-HR" b="1" dirty="0"/>
              <a:t>programska</a:t>
            </a:r>
            <a:r>
              <a:rPr lang="hr-HR" dirty="0"/>
              <a:t> </a:t>
            </a:r>
            <a:r>
              <a:rPr lang="hr-HR" b="1" dirty="0"/>
              <a:t>funkcija</a:t>
            </a:r>
            <a:r>
              <a:rPr lang="hr-HR" dirty="0"/>
              <a:t>.</a:t>
            </a:r>
          </a:p>
          <a:p>
            <a:r>
              <a:rPr lang="hr-HR" dirty="0"/>
              <a:t>Nakon toga krenite na sljedeći slajd. Ako niste, prikažite si ovu prezentaciju kao dijaprojekciju da možete vidjeti animacije.</a:t>
            </a:r>
          </a:p>
        </p:txBody>
      </p:sp>
    </p:spTree>
    <p:extLst>
      <p:ext uri="{BB962C8B-B14F-4D97-AF65-F5344CB8AC3E}">
        <p14:creationId xmlns:p14="http://schemas.microsoft.com/office/powerpoint/2010/main" val="124559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EF004A-8B79-4398-8BFC-0A558604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7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DA061F-B70B-44FB-AF68-0913FE93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Pokušat ću ovim putem objasniti kako funkcionira rekurzivni potprogram koji je prikazan na stranici 83 u udžbeniku. Dakle riječ je o rekurzivnoj funkciji koja računa zbroj prvih n prirodnih brojeva. Ovako izgleda taj program: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DA30E4CB-AC44-46B7-9842-A9E2ACC97769}"/>
              </a:ext>
            </a:extLst>
          </p:cNvPr>
          <p:cNvSpPr txBox="1"/>
          <p:nvPr/>
        </p:nvSpPr>
        <p:spPr>
          <a:xfrm>
            <a:off x="1349406" y="3283771"/>
            <a:ext cx="8460419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def zbroj(n):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n==1: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+ zbroj(n-1)</a:t>
            </a:r>
          </a:p>
          <a:p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= input(‘Koliko brojeva treba zbrojiti? ’)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print(‘Zbroj prvih ’, n, ‘prirodnih brojeva je’, zbroj(n))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69D79800-F1A4-4222-9846-674AC941E040}"/>
              </a:ext>
            </a:extLst>
          </p:cNvPr>
          <p:cNvSpPr/>
          <p:nvPr/>
        </p:nvSpPr>
        <p:spPr>
          <a:xfrm>
            <a:off x="8052048" y="5477522"/>
            <a:ext cx="1180730" cy="3195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CF639B21-2FBB-4D23-8038-1679AEEC431D}"/>
              </a:ext>
            </a:extLst>
          </p:cNvPr>
          <p:cNvCxnSpPr/>
          <p:nvPr/>
        </p:nvCxnSpPr>
        <p:spPr>
          <a:xfrm flipV="1">
            <a:off x="8966447" y="4287915"/>
            <a:ext cx="1109708" cy="11896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>
            <a:extLst>
              <a:ext uri="{FF2B5EF4-FFF2-40B4-BE49-F238E27FC236}">
                <a16:creationId xmlns:a16="http://schemas.microsoft.com/office/drawing/2014/main" id="{790B900A-0685-4A5C-BB34-4169E777153F}"/>
              </a:ext>
            </a:extLst>
          </p:cNvPr>
          <p:cNvSpPr txBox="1"/>
          <p:nvPr/>
        </p:nvSpPr>
        <p:spPr>
          <a:xfrm>
            <a:off x="10102789" y="3783668"/>
            <a:ext cx="16334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Ovdje je prvi poziv rekurzivnog potprograma (funkcije)</a:t>
            </a:r>
          </a:p>
        </p:txBody>
      </p:sp>
    </p:spTree>
    <p:extLst>
      <p:ext uri="{BB962C8B-B14F-4D97-AF65-F5344CB8AC3E}">
        <p14:creationId xmlns:p14="http://schemas.microsoft.com/office/powerpoint/2010/main" val="372278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A56772-E412-4C62-9B36-767DD316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7 – primjer kada je </a:t>
            </a:r>
            <a:r>
              <a:rPr lang="hr-HR" i="1" dirty="0"/>
              <a:t>n</a:t>
            </a:r>
            <a:r>
              <a:rPr lang="hr-HR" dirty="0"/>
              <a:t> jednak 3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F68CC4E-8512-46B3-BA87-6307B98D030A}"/>
              </a:ext>
            </a:extLst>
          </p:cNvPr>
          <p:cNvSpPr txBox="1"/>
          <p:nvPr/>
        </p:nvSpPr>
        <p:spPr>
          <a:xfrm>
            <a:off x="417251" y="2280594"/>
            <a:ext cx="382627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zbroj(n):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n==1: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+ zbroj(n-1)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6C6E09DB-1AAC-457A-89A9-97A06D0D6347}"/>
              </a:ext>
            </a:extLst>
          </p:cNvPr>
          <p:cNvSpPr txBox="1"/>
          <p:nvPr/>
        </p:nvSpPr>
        <p:spPr>
          <a:xfrm>
            <a:off x="719979" y="1911262"/>
            <a:ext cx="75460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n = 3</a:t>
            </a:r>
          </a:p>
        </p:txBody>
      </p: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B9E1C820-44B3-4B0B-AB84-333387FD43E4}"/>
              </a:ext>
            </a:extLst>
          </p:cNvPr>
          <p:cNvCxnSpPr>
            <a:cxnSpLocks/>
          </p:cNvCxnSpPr>
          <p:nvPr/>
        </p:nvCxnSpPr>
        <p:spPr>
          <a:xfrm>
            <a:off x="4017145" y="3467063"/>
            <a:ext cx="5415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>
            <a:extLst>
              <a:ext uri="{FF2B5EF4-FFF2-40B4-BE49-F238E27FC236}">
                <a16:creationId xmlns:a16="http://schemas.microsoft.com/office/drawing/2014/main" id="{80F6DB3A-5A3D-4D66-8E73-EC56E79821AC}"/>
              </a:ext>
            </a:extLst>
          </p:cNvPr>
          <p:cNvSpPr txBox="1"/>
          <p:nvPr/>
        </p:nvSpPr>
        <p:spPr>
          <a:xfrm>
            <a:off x="4558684" y="2938509"/>
            <a:ext cx="3750816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zbroj(n):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n==1: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+ zbroj(n-1)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3CAC5AE6-42C6-4649-80B2-DD45EBBD8167}"/>
              </a:ext>
            </a:extLst>
          </p:cNvPr>
          <p:cNvSpPr txBox="1"/>
          <p:nvPr/>
        </p:nvSpPr>
        <p:spPr>
          <a:xfrm>
            <a:off x="5395552" y="2569177"/>
            <a:ext cx="75460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n = 2</a:t>
            </a:r>
          </a:p>
        </p:txBody>
      </p: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F0DEBC23-A472-401E-9570-81595F2C72F2}"/>
              </a:ext>
            </a:extLst>
          </p:cNvPr>
          <p:cNvCxnSpPr>
            <a:cxnSpLocks/>
          </p:cNvCxnSpPr>
          <p:nvPr/>
        </p:nvCxnSpPr>
        <p:spPr>
          <a:xfrm>
            <a:off x="8180772" y="4098857"/>
            <a:ext cx="545978" cy="360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CC4048F2-0B46-48CE-A494-5631269A3639}"/>
              </a:ext>
            </a:extLst>
          </p:cNvPr>
          <p:cNvSpPr txBox="1"/>
          <p:nvPr/>
        </p:nvSpPr>
        <p:spPr>
          <a:xfrm>
            <a:off x="8186690" y="4458921"/>
            <a:ext cx="3750816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zbroj(n):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n==1: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+ zbroj(n-1)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6EF8C0A4-217B-4B05-BFE3-9FF3F9300C16}"/>
              </a:ext>
            </a:extLst>
          </p:cNvPr>
          <p:cNvSpPr txBox="1"/>
          <p:nvPr/>
        </p:nvSpPr>
        <p:spPr>
          <a:xfrm>
            <a:off x="9684797" y="4077282"/>
            <a:ext cx="75460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n = 1</a:t>
            </a:r>
          </a:p>
        </p:txBody>
      </p:sp>
      <p:cxnSp>
        <p:nvCxnSpPr>
          <p:cNvPr id="16" name="Ravni poveznik sa strelicom 15">
            <a:extLst>
              <a:ext uri="{FF2B5EF4-FFF2-40B4-BE49-F238E27FC236}">
                <a16:creationId xmlns:a16="http://schemas.microsoft.com/office/drawing/2014/main" id="{1C2574E5-D2E2-405F-AFE7-56B791125A7B}"/>
              </a:ext>
            </a:extLst>
          </p:cNvPr>
          <p:cNvCxnSpPr/>
          <p:nvPr/>
        </p:nvCxnSpPr>
        <p:spPr>
          <a:xfrm flipV="1">
            <a:off x="1233996" y="3600228"/>
            <a:ext cx="603682" cy="6617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762B3F2F-F1FC-4C2E-83F9-9947B364159C}"/>
              </a:ext>
            </a:extLst>
          </p:cNvPr>
          <p:cNvSpPr txBox="1"/>
          <p:nvPr/>
        </p:nvSpPr>
        <p:spPr>
          <a:xfrm>
            <a:off x="537841" y="4261948"/>
            <a:ext cx="3062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 dirty="0"/>
              <a:t>n</a:t>
            </a:r>
            <a:r>
              <a:rPr lang="hr-HR" sz="1400" dirty="0"/>
              <a:t> nije jednak 1 pa će se izvršiti naredba </a:t>
            </a:r>
            <a:r>
              <a:rPr lang="hr-HR" sz="1400" i="1" dirty="0" err="1"/>
              <a:t>return</a:t>
            </a:r>
            <a:r>
              <a:rPr lang="hr-HR" sz="1400" i="1" dirty="0"/>
              <a:t> n + zbroj(n-1)</a:t>
            </a:r>
            <a:r>
              <a:rPr lang="hr-HR" sz="1400" dirty="0"/>
              <a:t>,</a:t>
            </a:r>
            <a:r>
              <a:rPr lang="hr-HR" sz="1400" i="1" dirty="0"/>
              <a:t> </a:t>
            </a:r>
            <a:r>
              <a:rPr lang="hr-HR" sz="1400" dirty="0"/>
              <a:t>odnosno pozvat će se opet taj potprogram, ali će mu se proslijediti broj 2 (3-1 = 2)</a:t>
            </a:r>
          </a:p>
        </p:txBody>
      </p:sp>
      <p:cxnSp>
        <p:nvCxnSpPr>
          <p:cNvPr id="18" name="Ravni poveznik sa strelicom 17">
            <a:extLst>
              <a:ext uri="{FF2B5EF4-FFF2-40B4-BE49-F238E27FC236}">
                <a16:creationId xmlns:a16="http://schemas.microsoft.com/office/drawing/2014/main" id="{ECE230AC-0B21-4D08-A16F-25ADB7C95A8D}"/>
              </a:ext>
            </a:extLst>
          </p:cNvPr>
          <p:cNvCxnSpPr>
            <a:cxnSpLocks/>
          </p:cNvCxnSpPr>
          <p:nvPr/>
        </p:nvCxnSpPr>
        <p:spPr>
          <a:xfrm flipV="1">
            <a:off x="5291091" y="4278889"/>
            <a:ext cx="481762" cy="4351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B4838781-87AE-49DB-8889-CEA9BB4FD6AF}"/>
              </a:ext>
            </a:extLst>
          </p:cNvPr>
          <p:cNvSpPr txBox="1"/>
          <p:nvPr/>
        </p:nvSpPr>
        <p:spPr>
          <a:xfrm>
            <a:off x="3916976" y="4730984"/>
            <a:ext cx="3062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 dirty="0"/>
              <a:t>n</a:t>
            </a:r>
            <a:r>
              <a:rPr lang="hr-HR" sz="1400" dirty="0"/>
              <a:t> nije jednak 1 pa će se izvršiti naredba </a:t>
            </a:r>
            <a:r>
              <a:rPr lang="hr-HR" sz="1400" i="1" dirty="0" err="1"/>
              <a:t>return</a:t>
            </a:r>
            <a:r>
              <a:rPr lang="hr-HR" sz="1400" i="1" dirty="0"/>
              <a:t> n + zbroj(n-1)</a:t>
            </a:r>
            <a:r>
              <a:rPr lang="hr-HR" sz="1400" dirty="0"/>
              <a:t>,</a:t>
            </a:r>
            <a:r>
              <a:rPr lang="hr-HR" sz="1400" i="1" dirty="0"/>
              <a:t> </a:t>
            </a:r>
            <a:r>
              <a:rPr lang="hr-HR" sz="1400" dirty="0"/>
              <a:t>odnosno pozvat će se opet taj potprogram, ali će mu se proslijediti broj 1 (2-1 = 1)</a:t>
            </a:r>
          </a:p>
        </p:txBody>
      </p:sp>
      <p:cxnSp>
        <p:nvCxnSpPr>
          <p:cNvPr id="21" name="Ravni poveznik sa strelicom 20">
            <a:extLst>
              <a:ext uri="{FF2B5EF4-FFF2-40B4-BE49-F238E27FC236}">
                <a16:creationId xmlns:a16="http://schemas.microsoft.com/office/drawing/2014/main" id="{3BA0E5CF-5590-4119-8315-8E641C90DF32}"/>
              </a:ext>
            </a:extLst>
          </p:cNvPr>
          <p:cNvCxnSpPr>
            <a:cxnSpLocks/>
          </p:cNvCxnSpPr>
          <p:nvPr/>
        </p:nvCxnSpPr>
        <p:spPr>
          <a:xfrm flipH="1">
            <a:off x="10263474" y="3315718"/>
            <a:ext cx="939849" cy="1673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C2B24BF3-391F-4A9A-91F6-9029BC1C971D}"/>
              </a:ext>
            </a:extLst>
          </p:cNvPr>
          <p:cNvSpPr txBox="1"/>
          <p:nvPr/>
        </p:nvSpPr>
        <p:spPr>
          <a:xfrm>
            <a:off x="10333607" y="2766363"/>
            <a:ext cx="1897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sada je </a:t>
            </a:r>
            <a:r>
              <a:rPr lang="hr-HR" sz="1400" i="1" dirty="0"/>
              <a:t>n</a:t>
            </a:r>
            <a:r>
              <a:rPr lang="hr-HR" sz="1400" dirty="0"/>
              <a:t> jednak 1 i izvršit će se naredba </a:t>
            </a:r>
            <a:r>
              <a:rPr lang="hr-HR" sz="1400" i="1" dirty="0" err="1"/>
              <a:t>return</a:t>
            </a:r>
            <a:r>
              <a:rPr lang="hr-HR" sz="1400" i="1" dirty="0"/>
              <a:t> 1</a:t>
            </a:r>
          </a:p>
        </p:txBody>
      </p:sp>
      <p:cxnSp>
        <p:nvCxnSpPr>
          <p:cNvPr id="26" name="Ravni poveznik sa strelicom 25">
            <a:extLst>
              <a:ext uri="{FF2B5EF4-FFF2-40B4-BE49-F238E27FC236}">
                <a16:creationId xmlns:a16="http://schemas.microsoft.com/office/drawing/2014/main" id="{E5F3FC1F-69EC-4204-A5E5-0A754071C0F6}"/>
              </a:ext>
            </a:extLst>
          </p:cNvPr>
          <p:cNvCxnSpPr>
            <a:cxnSpLocks/>
          </p:cNvCxnSpPr>
          <p:nvPr/>
        </p:nvCxnSpPr>
        <p:spPr>
          <a:xfrm flipH="1" flipV="1">
            <a:off x="7430610" y="4341181"/>
            <a:ext cx="1805571" cy="77946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3B2FC846-C937-4EC8-BAB4-122013100565}"/>
              </a:ext>
            </a:extLst>
          </p:cNvPr>
          <p:cNvSpPr txBox="1"/>
          <p:nvPr/>
        </p:nvSpPr>
        <p:spPr>
          <a:xfrm>
            <a:off x="7539212" y="4560154"/>
            <a:ext cx="674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solidFill>
                  <a:srgbClr val="0070C0"/>
                </a:solidFill>
              </a:rPr>
              <a:t>vrati 1</a:t>
            </a:r>
          </a:p>
        </p:txBody>
      </p:sp>
      <p:cxnSp>
        <p:nvCxnSpPr>
          <p:cNvPr id="29" name="Ravni poveznik sa strelicom 28">
            <a:extLst>
              <a:ext uri="{FF2B5EF4-FFF2-40B4-BE49-F238E27FC236}">
                <a16:creationId xmlns:a16="http://schemas.microsoft.com/office/drawing/2014/main" id="{3F8DCFE5-983E-4F88-A9C4-AFAB3D39F362}"/>
              </a:ext>
            </a:extLst>
          </p:cNvPr>
          <p:cNvCxnSpPr>
            <a:cxnSpLocks/>
          </p:cNvCxnSpPr>
          <p:nvPr/>
        </p:nvCxnSpPr>
        <p:spPr>
          <a:xfrm flipH="1" flipV="1">
            <a:off x="4028389" y="3543261"/>
            <a:ext cx="1590435" cy="57532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4864B26A-3B52-4235-91D0-C91F5876DDD0}"/>
              </a:ext>
            </a:extLst>
          </p:cNvPr>
          <p:cNvSpPr txBox="1"/>
          <p:nvPr/>
        </p:nvSpPr>
        <p:spPr>
          <a:xfrm>
            <a:off x="4399626" y="3931463"/>
            <a:ext cx="1111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solidFill>
                  <a:srgbClr val="0070C0"/>
                </a:solidFill>
              </a:rPr>
              <a:t>vrati 2 + 1</a:t>
            </a:r>
          </a:p>
        </p:txBody>
      </p:sp>
      <p:sp>
        <p:nvSpPr>
          <p:cNvPr id="32" name="TekstniOkvir 31">
            <a:extLst>
              <a:ext uri="{FF2B5EF4-FFF2-40B4-BE49-F238E27FC236}">
                <a16:creationId xmlns:a16="http://schemas.microsoft.com/office/drawing/2014/main" id="{609B93D9-F647-4BBD-8217-BC6A47D72BEC}"/>
              </a:ext>
            </a:extLst>
          </p:cNvPr>
          <p:cNvSpPr txBox="1"/>
          <p:nvPr/>
        </p:nvSpPr>
        <p:spPr>
          <a:xfrm>
            <a:off x="2330388" y="3562131"/>
            <a:ext cx="167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solidFill>
                  <a:srgbClr val="0070C0"/>
                </a:solidFill>
              </a:rPr>
              <a:t>vrati u glavni program 3 + 2 + 1</a:t>
            </a:r>
          </a:p>
        </p:txBody>
      </p:sp>
      <p:sp>
        <p:nvSpPr>
          <p:cNvPr id="33" name="Pravokutnik 32">
            <a:extLst>
              <a:ext uri="{FF2B5EF4-FFF2-40B4-BE49-F238E27FC236}">
                <a16:creationId xmlns:a16="http://schemas.microsoft.com/office/drawing/2014/main" id="{D82AD37E-670B-4485-98BD-2744D41349DE}"/>
              </a:ext>
            </a:extLst>
          </p:cNvPr>
          <p:cNvSpPr/>
          <p:nvPr/>
        </p:nvSpPr>
        <p:spPr>
          <a:xfrm>
            <a:off x="1474581" y="3315718"/>
            <a:ext cx="2553808" cy="2464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12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4" grpId="0" animBg="1"/>
      <p:bldP spid="17" grpId="0"/>
      <p:bldP spid="17" grpId="1"/>
      <p:bldP spid="19" grpId="0"/>
      <p:bldP spid="19" grpId="1"/>
      <p:bldP spid="24" grpId="0"/>
      <p:bldP spid="24" grpId="1"/>
      <p:bldP spid="28" grpId="0"/>
      <p:bldP spid="31" grpId="0"/>
      <p:bldP spid="32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33A18A-BAD9-4712-90D3-B6024F48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7 – još malo…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45415F-AB89-4702-A365-78BBEAEFF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9757"/>
          </a:xfrm>
        </p:spPr>
        <p:txBody>
          <a:bodyPr>
            <a:normAutofit/>
          </a:bodyPr>
          <a:lstStyle/>
          <a:p>
            <a:r>
              <a:rPr lang="hr-HR" dirty="0"/>
              <a:t>Promotrimo sljedeći potprogram i to kada je </a:t>
            </a:r>
            <a:r>
              <a:rPr lang="hr-HR" b="1" dirty="0"/>
              <a:t>n = 2</a:t>
            </a:r>
            <a:r>
              <a:rPr lang="hr-HR" dirty="0"/>
              <a:t>: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Vidimo da u sklopu naredbe </a:t>
            </a:r>
            <a:r>
              <a:rPr lang="hr-HR" i="1" dirty="0" err="1"/>
              <a:t>return</a:t>
            </a:r>
            <a:r>
              <a:rPr lang="hr-HR" i="1" dirty="0"/>
              <a:t> n + zbroj(n-1)</a:t>
            </a:r>
            <a:r>
              <a:rPr lang="hr-HR" dirty="0"/>
              <a:t> postoji rekurzivni poziv tog istog potprograma. Dakle, ta naredba će pozvati taj potprogram i proslijediti mu broj 1 (2 - 1 = 1). Nakon toga ta naredba </a:t>
            </a:r>
            <a:r>
              <a:rPr lang="hr-HR" b="1" u="sng" dirty="0"/>
              <a:t>čeka</a:t>
            </a:r>
            <a:r>
              <a:rPr lang="hr-HR" dirty="0"/>
              <a:t> dok se ne izvrši rekurzivni potprogram u kojem je </a:t>
            </a:r>
            <a:r>
              <a:rPr lang="hr-HR" i="1" dirty="0"/>
              <a:t>n</a:t>
            </a:r>
            <a:r>
              <a:rPr lang="hr-HR" dirty="0"/>
              <a:t> jednak 1 (odnosno potprogram kojeg je upravo pozvala). Kada se taj rekurzivni potprogram izvrši, vratit će 1 kao rezultat. Sada naredba </a:t>
            </a:r>
            <a:r>
              <a:rPr lang="hr-HR" i="1" dirty="0" err="1"/>
              <a:t>return</a:t>
            </a:r>
            <a:r>
              <a:rPr lang="hr-HR" i="1" dirty="0"/>
              <a:t> n + zbroj(n-1) </a:t>
            </a:r>
            <a:r>
              <a:rPr lang="hr-HR" dirty="0"/>
              <a:t>zapravo izgleda ovako: </a:t>
            </a:r>
            <a:r>
              <a:rPr lang="hr-HR" i="1" dirty="0" err="1"/>
              <a:t>return</a:t>
            </a:r>
            <a:r>
              <a:rPr lang="hr-HR" i="1" dirty="0"/>
              <a:t> 2 + 1</a:t>
            </a:r>
            <a:r>
              <a:rPr lang="hr-HR" dirty="0"/>
              <a:t>, gdje je ovaj 1 rezultat izvršavanja rekurzivnog potprograma u kojem je </a:t>
            </a:r>
            <a:r>
              <a:rPr lang="hr-HR" i="1" dirty="0"/>
              <a:t>n</a:t>
            </a:r>
            <a:r>
              <a:rPr lang="hr-HR" dirty="0"/>
              <a:t> bio 1. Naredba će u konačnici vratiti 3 (2 + 1 = 3).</a:t>
            </a:r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DD11208-2096-4E7F-9599-30BCA7429A1F}"/>
              </a:ext>
            </a:extLst>
          </p:cNvPr>
          <p:cNvSpPr txBox="1"/>
          <p:nvPr/>
        </p:nvSpPr>
        <p:spPr>
          <a:xfrm>
            <a:off x="3733061" y="2423604"/>
            <a:ext cx="3750816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zbroj(n):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n==1: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+ zbroj(n-1)</a:t>
            </a:r>
          </a:p>
        </p:txBody>
      </p:sp>
    </p:spTree>
    <p:extLst>
      <p:ext uri="{BB962C8B-B14F-4D97-AF65-F5344CB8AC3E}">
        <p14:creationId xmlns:p14="http://schemas.microsoft.com/office/powerpoint/2010/main" val="195275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762270-930F-4137-A54D-8C4F8BF2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Vaši zadaci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E1E899-51C0-4369-8AF7-455C026C4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Trebate odgovoriti na pitanja sa sljedećih slajdova. Odgovore šaljite u obliku privatnih poruka na </a:t>
            </a:r>
            <a:r>
              <a:rPr lang="hr-HR" dirty="0" err="1"/>
              <a:t>Yammeru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858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FF22F7-C7FC-4EAC-B8AE-7D68C5BC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Pitanje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6C7CF8-9861-47E1-A1DC-293AB410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Što je procedura, a što programska funkcija?</a:t>
            </a:r>
          </a:p>
        </p:txBody>
      </p:sp>
    </p:spTree>
    <p:extLst>
      <p:ext uri="{BB962C8B-B14F-4D97-AF65-F5344CB8AC3E}">
        <p14:creationId xmlns:p14="http://schemas.microsoft.com/office/powerpoint/2010/main" val="59192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B347F6-6889-4FB9-B23D-5DEE1D80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Pitanje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D5881F-A6F2-4E23-A7B1-A2974FA33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Je li ovaj potprogram procedura ili programska funkcija?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D8EC5617-6937-47FD-B9D0-3C48215EE747}"/>
              </a:ext>
            </a:extLst>
          </p:cNvPr>
          <p:cNvSpPr txBox="1"/>
          <p:nvPr/>
        </p:nvSpPr>
        <p:spPr>
          <a:xfrm>
            <a:off x="2898560" y="3027285"/>
            <a:ext cx="375081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funkcija():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print(‘Ja sam funkcija’)</a:t>
            </a:r>
          </a:p>
        </p:txBody>
      </p:sp>
    </p:spTree>
    <p:extLst>
      <p:ext uri="{BB962C8B-B14F-4D97-AF65-F5344CB8AC3E}">
        <p14:creationId xmlns:p14="http://schemas.microsoft.com/office/powerpoint/2010/main" val="41714894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</TotalTime>
  <Words>812</Words>
  <Application>Microsoft Office PowerPoint</Application>
  <PresentationFormat>Široki zaslon</PresentationFormat>
  <Paragraphs>89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Courier New</vt:lpstr>
      <vt:lpstr>Retrospektiva</vt:lpstr>
      <vt:lpstr>Rekurzivni potprogrami</vt:lpstr>
      <vt:lpstr>Vaši zadaci</vt:lpstr>
      <vt:lpstr>Vaši zadaci</vt:lpstr>
      <vt:lpstr>Vježba 7</vt:lpstr>
      <vt:lpstr>Vježba 7 – primjer kada je n jednak 3</vt:lpstr>
      <vt:lpstr>Vježba 7 – još malo…</vt:lpstr>
      <vt:lpstr>Vaši zadaci</vt:lpstr>
      <vt:lpstr>1. Pitanje</vt:lpstr>
      <vt:lpstr>2. Pitanje</vt:lpstr>
      <vt:lpstr>3. Pitanje</vt:lpstr>
      <vt:lpstr>4. Pitanje</vt:lpstr>
      <vt:lpstr>5. Pitanje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Rekurzivni potprogrami</dc:title>
  <dc:creator>Filip Babić</dc:creator>
  <cp:lastModifiedBy>Filip Babić</cp:lastModifiedBy>
  <cp:revision>18</cp:revision>
  <dcterms:created xsi:type="dcterms:W3CDTF">2020-03-23T10:51:08Z</dcterms:created>
  <dcterms:modified xsi:type="dcterms:W3CDTF">2020-03-23T12:02:18Z</dcterms:modified>
</cp:coreProperties>
</file>