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4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40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73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74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1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892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2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77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58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4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A30F457-8744-4B09-A050-C4473AA46AE3}" type="datetimeFigureOut">
              <a:rPr lang="hr-HR" smtClean="0"/>
              <a:t>18.4.2020.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41E1-ED53-48AC-9014-38F13288502E}" type="slidenum">
              <a:rPr lang="hr-HR" smtClean="0"/>
              <a:t>‹#›</a:t>
            </a:fld>
            <a:endParaRPr lang="hr-H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3256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wizer.me/learn/8Q6MVJ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E4E23EB-7D1F-4223-8BC1-FB83F69F2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698634-69E1-4F09-BCF7-366A5A5C4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75C6A3-66C2-4CB7-AC7E-F274B7277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E5A367-0F56-4156-A2AE-FAD07299A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AAEB5E-C547-4C88-B0D8-F24BE79F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74DCE7-E922-457A-88B0-4299A3DA6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A99D2A9-2B9D-4A80-AB4C-D53E36B66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4" y="5166421"/>
            <a:ext cx="8445357" cy="883524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>
                <a:latin typeface="Algerian" panose="04020705040A02060702" pitchFamily="82" charset="0"/>
              </a:rPr>
              <a:t>World </a:t>
            </a:r>
            <a:r>
              <a:rPr lang="hr-HR" sz="4800" b="1" dirty="0" err="1">
                <a:latin typeface="Algerian" panose="04020705040A02060702" pitchFamily="82" charset="0"/>
              </a:rPr>
              <a:t>Food</a:t>
            </a:r>
            <a:endParaRPr lang="hr-HR" sz="4800" b="1" dirty="0">
              <a:latin typeface="Algerian" panose="04020705040A02060702" pitchFamily="8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206C05-B0B6-445F-BE7D-A88ECAB81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536" y="4752007"/>
            <a:ext cx="8286075" cy="41441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21</a:t>
            </a:r>
            <a:r>
              <a:rPr lang="hr-HR" baseline="30000" dirty="0"/>
              <a:t>st</a:t>
            </a:r>
            <a:r>
              <a:rPr lang="hr-HR" dirty="0"/>
              <a:t> April, 2020</a:t>
            </a:r>
          </a:p>
        </p:txBody>
      </p:sp>
      <p:pic>
        <p:nvPicPr>
          <p:cNvPr id="7" name="Slika 6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A489BBF-E878-43AA-95CA-A96F3B1C7F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5562" b="-2"/>
          <a:stretch/>
        </p:blipFill>
        <p:spPr>
          <a:xfrm>
            <a:off x="1648589" y="647190"/>
            <a:ext cx="4447502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Slika 4" descr="Slika na kojoj se prikazuje hrana&#10;&#10;Opis je automatski generiran">
            <a:extLst>
              <a:ext uri="{FF2B5EF4-FFF2-40B4-BE49-F238E27FC236}">
                <a16:creationId xmlns:a16="http://schemas.microsoft.com/office/drawing/2014/main" id="{92734A48-D568-4EC2-B8F4-3A7CD1FD0D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7" r="2" b="8861"/>
          <a:stretch/>
        </p:blipFill>
        <p:spPr>
          <a:xfrm>
            <a:off x="6275762" y="647191"/>
            <a:ext cx="446630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47B410D-C384-4834-95F7-EFE768C4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4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35F5AF3-2D2A-44D3-9E21-1E10FC666932}"/>
              </a:ext>
            </a:extLst>
          </p:cNvPr>
          <p:cNvSpPr txBox="1"/>
          <p:nvPr/>
        </p:nvSpPr>
        <p:spPr>
          <a:xfrm>
            <a:off x="261505" y="301336"/>
            <a:ext cx="116689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2"/>
                </a:solidFill>
              </a:rPr>
              <a:t>STEP No. 1 Prvi korak:</a:t>
            </a:r>
          </a:p>
          <a:p>
            <a:endParaRPr lang="hr-HR" b="1" dirty="0">
              <a:solidFill>
                <a:schemeClr val="bg2"/>
              </a:solidFill>
            </a:endParaRPr>
          </a:p>
          <a:p>
            <a:r>
              <a:rPr lang="hr-HR" dirty="0" err="1">
                <a:solidFill>
                  <a:schemeClr val="bg2"/>
                </a:solidFill>
              </a:rPr>
              <a:t>Copy</a:t>
            </a:r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new</a:t>
            </a:r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words</a:t>
            </a:r>
            <a:r>
              <a:rPr lang="hr-HR" dirty="0">
                <a:solidFill>
                  <a:schemeClr val="bg2"/>
                </a:solidFill>
              </a:rPr>
              <a:t>, </a:t>
            </a:r>
            <a:r>
              <a:rPr lang="hr-HR" dirty="0" err="1">
                <a:solidFill>
                  <a:schemeClr val="bg2"/>
                </a:solidFill>
              </a:rPr>
              <a:t>book</a:t>
            </a:r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page</a:t>
            </a:r>
            <a:r>
              <a:rPr lang="hr-HR" dirty="0">
                <a:solidFill>
                  <a:schemeClr val="bg2"/>
                </a:solidFill>
              </a:rPr>
              <a:t> 159 UNIT 6, </a:t>
            </a:r>
            <a:r>
              <a:rPr lang="hr-HR" dirty="0" err="1">
                <a:solidFill>
                  <a:schemeClr val="bg2"/>
                </a:solidFill>
              </a:rPr>
              <a:t>Lesson</a:t>
            </a:r>
            <a:r>
              <a:rPr lang="hr-HR" dirty="0">
                <a:solidFill>
                  <a:schemeClr val="bg2"/>
                </a:solidFill>
              </a:rPr>
              <a:t> 2.</a:t>
            </a:r>
          </a:p>
          <a:p>
            <a:r>
              <a:rPr lang="hr-HR" dirty="0">
                <a:solidFill>
                  <a:schemeClr val="bg2"/>
                </a:solidFill>
              </a:rPr>
              <a:t>Bez da proučite i zapišete nove riječi, nemate što dalje uopće raditi.</a:t>
            </a:r>
          </a:p>
          <a:p>
            <a:endParaRPr lang="hr-HR" dirty="0">
              <a:solidFill>
                <a:schemeClr val="bg2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 Zapisane riječi mi treba odmah danas i poslati. </a:t>
            </a:r>
          </a:p>
          <a:p>
            <a:r>
              <a:rPr lang="hr-HR" dirty="0">
                <a:solidFill>
                  <a:schemeClr val="bg2"/>
                </a:solidFill>
              </a:rPr>
              <a:t>Učenici kojima engleski jezik ide teže trebaju </a:t>
            </a:r>
            <a:r>
              <a:rPr lang="hr-HR" b="1" dirty="0">
                <a:solidFill>
                  <a:schemeClr val="bg2"/>
                </a:solidFill>
              </a:rPr>
              <a:t>sve</a:t>
            </a:r>
          </a:p>
          <a:p>
            <a:r>
              <a:rPr lang="hr-HR" b="1" dirty="0">
                <a:solidFill>
                  <a:schemeClr val="bg2"/>
                </a:solidFill>
              </a:rPr>
              <a:t>riječi prepisati.</a:t>
            </a:r>
          </a:p>
          <a:p>
            <a:endParaRPr lang="hr-HR" b="1" dirty="0">
              <a:solidFill>
                <a:schemeClr val="bg2"/>
              </a:solidFill>
            </a:endParaRPr>
          </a:p>
          <a:p>
            <a:r>
              <a:rPr lang="hr-HR" b="1" dirty="0">
                <a:solidFill>
                  <a:schemeClr val="bg2"/>
                </a:solidFill>
              </a:rPr>
              <a:t>STEP No. 2</a:t>
            </a:r>
          </a:p>
          <a:p>
            <a:endParaRPr lang="hr-HR" b="1" dirty="0">
              <a:solidFill>
                <a:schemeClr val="bg2"/>
              </a:solidFill>
            </a:endParaRPr>
          </a:p>
          <a:p>
            <a:r>
              <a:rPr lang="hr-HR" b="1" dirty="0">
                <a:solidFill>
                  <a:schemeClr val="bg2"/>
                </a:solidFill>
              </a:rPr>
              <a:t>Open </a:t>
            </a:r>
            <a:r>
              <a:rPr lang="hr-HR" b="1" dirty="0" err="1">
                <a:solidFill>
                  <a:schemeClr val="bg2"/>
                </a:solidFill>
              </a:rPr>
              <a:t>your</a:t>
            </a:r>
            <a:r>
              <a:rPr lang="hr-HR" b="1" dirty="0">
                <a:solidFill>
                  <a:schemeClr val="bg2"/>
                </a:solidFill>
              </a:rPr>
              <a:t> </a:t>
            </a:r>
            <a:r>
              <a:rPr lang="hr-HR" b="1" dirty="0" err="1">
                <a:solidFill>
                  <a:schemeClr val="bg2"/>
                </a:solidFill>
              </a:rPr>
              <a:t>book</a:t>
            </a:r>
            <a:r>
              <a:rPr lang="hr-HR" b="1" dirty="0">
                <a:solidFill>
                  <a:schemeClr val="bg2"/>
                </a:solidFill>
              </a:rPr>
              <a:t> at </a:t>
            </a:r>
            <a:r>
              <a:rPr lang="hr-HR" b="1" dirty="0" err="1">
                <a:solidFill>
                  <a:schemeClr val="bg2"/>
                </a:solidFill>
              </a:rPr>
              <a:t>page</a:t>
            </a:r>
            <a:r>
              <a:rPr lang="hr-HR" b="1" dirty="0">
                <a:solidFill>
                  <a:schemeClr val="bg2"/>
                </a:solidFill>
              </a:rPr>
              <a:t> 104/105.</a:t>
            </a:r>
          </a:p>
          <a:p>
            <a:r>
              <a:rPr lang="hr-HR" b="1" dirty="0">
                <a:solidFill>
                  <a:schemeClr val="bg2"/>
                </a:solidFill>
              </a:rPr>
              <a:t>Otvori udžbenik na stranici 104/105.</a:t>
            </a:r>
          </a:p>
          <a:p>
            <a:endParaRPr lang="hr-HR" b="1" dirty="0">
              <a:solidFill>
                <a:schemeClr val="bg2"/>
              </a:solidFill>
            </a:endParaRPr>
          </a:p>
          <a:p>
            <a:r>
              <a:rPr lang="hr-HR" b="1" dirty="0" err="1">
                <a:solidFill>
                  <a:schemeClr val="bg2"/>
                </a:solidFill>
              </a:rPr>
              <a:t>Listen</a:t>
            </a:r>
            <a:r>
              <a:rPr lang="hr-HR" b="1" dirty="0">
                <a:solidFill>
                  <a:schemeClr val="bg2"/>
                </a:solidFill>
              </a:rPr>
              <a:t> </a:t>
            </a:r>
            <a:r>
              <a:rPr lang="hr-HR" b="1" dirty="0" err="1">
                <a:solidFill>
                  <a:schemeClr val="bg2"/>
                </a:solidFill>
              </a:rPr>
              <a:t>the</a:t>
            </a:r>
            <a:r>
              <a:rPr lang="hr-HR" b="1" dirty="0">
                <a:solidFill>
                  <a:schemeClr val="bg2"/>
                </a:solidFill>
              </a:rPr>
              <a:t> </a:t>
            </a:r>
            <a:r>
              <a:rPr lang="hr-HR" b="1" dirty="0" err="1">
                <a:solidFill>
                  <a:schemeClr val="bg2"/>
                </a:solidFill>
              </a:rPr>
              <a:t>text</a:t>
            </a:r>
            <a:r>
              <a:rPr lang="hr-HR" b="1" dirty="0">
                <a:solidFill>
                  <a:schemeClr val="bg2"/>
                </a:solidFill>
              </a:rPr>
              <a:t> </a:t>
            </a:r>
            <a:r>
              <a:rPr lang="hr-HR" b="1" dirty="0" err="1">
                <a:solidFill>
                  <a:schemeClr val="bg2"/>
                </a:solidFill>
              </a:rPr>
              <a:t>from</a:t>
            </a:r>
            <a:r>
              <a:rPr lang="hr-HR" b="1" dirty="0">
                <a:solidFill>
                  <a:schemeClr val="bg2"/>
                </a:solidFill>
              </a:rPr>
              <a:t> </a:t>
            </a:r>
            <a:r>
              <a:rPr lang="hr-HR" b="1" dirty="0" err="1">
                <a:solidFill>
                  <a:schemeClr val="bg2"/>
                </a:solidFill>
              </a:rPr>
              <a:t>page</a:t>
            </a:r>
            <a:r>
              <a:rPr lang="hr-HR" b="1" dirty="0">
                <a:solidFill>
                  <a:schemeClr val="bg2"/>
                </a:solidFill>
              </a:rPr>
              <a:t> 105. </a:t>
            </a:r>
          </a:p>
          <a:p>
            <a:r>
              <a:rPr lang="hr-HR" b="1" dirty="0" err="1">
                <a:solidFill>
                  <a:schemeClr val="bg2"/>
                </a:solidFill>
              </a:rPr>
              <a:t>Match</a:t>
            </a:r>
            <a:r>
              <a:rPr lang="hr-HR" b="1" dirty="0">
                <a:solidFill>
                  <a:schemeClr val="bg2"/>
                </a:solidFill>
              </a:rPr>
              <a:t> </a:t>
            </a:r>
            <a:r>
              <a:rPr lang="hr-HR" b="1" dirty="0" err="1">
                <a:solidFill>
                  <a:schemeClr val="bg2"/>
                </a:solidFill>
              </a:rPr>
              <a:t>the</a:t>
            </a:r>
            <a:r>
              <a:rPr lang="hr-HR" b="1" dirty="0">
                <a:solidFill>
                  <a:schemeClr val="bg2"/>
                </a:solidFill>
              </a:rPr>
              <a:t> </a:t>
            </a:r>
            <a:r>
              <a:rPr lang="hr-HR" b="1" dirty="0" err="1">
                <a:solidFill>
                  <a:schemeClr val="bg2"/>
                </a:solidFill>
              </a:rPr>
              <a:t>texts</a:t>
            </a:r>
            <a:r>
              <a:rPr lang="hr-HR" b="1" dirty="0">
                <a:solidFill>
                  <a:schemeClr val="bg2"/>
                </a:solidFill>
              </a:rPr>
              <a:t> to </a:t>
            </a:r>
            <a:r>
              <a:rPr lang="hr-HR" b="1" dirty="0" err="1">
                <a:solidFill>
                  <a:schemeClr val="bg2"/>
                </a:solidFill>
              </a:rPr>
              <a:t>the</a:t>
            </a:r>
            <a:r>
              <a:rPr lang="hr-HR" b="1" dirty="0">
                <a:solidFill>
                  <a:schemeClr val="bg2"/>
                </a:solidFill>
              </a:rPr>
              <a:t> </a:t>
            </a:r>
            <a:r>
              <a:rPr lang="hr-HR" b="1" dirty="0" err="1">
                <a:solidFill>
                  <a:schemeClr val="bg2"/>
                </a:solidFill>
              </a:rPr>
              <a:t>pictures</a:t>
            </a:r>
            <a:r>
              <a:rPr lang="hr-HR" b="1" dirty="0">
                <a:solidFill>
                  <a:schemeClr val="bg2"/>
                </a:solidFill>
              </a:rPr>
              <a:t> </a:t>
            </a:r>
            <a:r>
              <a:rPr lang="hr-HR" b="1" dirty="0" err="1">
                <a:solidFill>
                  <a:schemeClr val="bg2"/>
                </a:solidFill>
              </a:rPr>
              <a:t>in</a:t>
            </a:r>
            <a:r>
              <a:rPr lang="hr-HR" b="1" dirty="0">
                <a:solidFill>
                  <a:schemeClr val="bg2"/>
                </a:solidFill>
              </a:rPr>
              <a:t> </a:t>
            </a:r>
            <a:r>
              <a:rPr lang="hr-HR" b="1" dirty="0" err="1">
                <a:solidFill>
                  <a:schemeClr val="bg2"/>
                </a:solidFill>
              </a:rPr>
              <a:t>Task</a:t>
            </a:r>
            <a:r>
              <a:rPr lang="hr-HR" b="1" dirty="0">
                <a:solidFill>
                  <a:schemeClr val="bg2"/>
                </a:solidFill>
              </a:rPr>
              <a:t> D (</a:t>
            </a:r>
            <a:r>
              <a:rPr lang="hr-HR" b="1" dirty="0" err="1">
                <a:solidFill>
                  <a:schemeClr val="bg2"/>
                </a:solidFill>
              </a:rPr>
              <a:t>page</a:t>
            </a:r>
            <a:r>
              <a:rPr lang="hr-HR" b="1" dirty="0">
                <a:solidFill>
                  <a:schemeClr val="bg2"/>
                </a:solidFill>
              </a:rPr>
              <a:t> 104).</a:t>
            </a:r>
          </a:p>
          <a:p>
            <a:endParaRPr lang="hr-HR" b="1" dirty="0">
              <a:solidFill>
                <a:schemeClr val="bg2"/>
              </a:solidFill>
            </a:endParaRPr>
          </a:p>
          <a:p>
            <a:r>
              <a:rPr lang="hr-HR" b="1" dirty="0">
                <a:solidFill>
                  <a:schemeClr val="bg2"/>
                </a:solidFill>
              </a:rPr>
              <a:t>Poslušaj tekst u E zadatku, spoji </a:t>
            </a:r>
            <a:r>
              <a:rPr lang="hr-HR" b="1" dirty="0" err="1">
                <a:solidFill>
                  <a:schemeClr val="bg2"/>
                </a:solidFill>
              </a:rPr>
              <a:t>tekstiće</a:t>
            </a:r>
            <a:r>
              <a:rPr lang="hr-HR" b="1" dirty="0">
                <a:solidFill>
                  <a:schemeClr val="bg2"/>
                </a:solidFill>
              </a:rPr>
              <a:t> sa slikama iz D </a:t>
            </a:r>
          </a:p>
          <a:p>
            <a:r>
              <a:rPr lang="hr-HR" b="1" dirty="0">
                <a:solidFill>
                  <a:schemeClr val="bg2"/>
                </a:solidFill>
              </a:rPr>
              <a:t>zadatka. Klik na zvučnik gore za slušanje teksta. </a:t>
            </a:r>
          </a:p>
          <a:p>
            <a:endParaRPr lang="hr-HR" b="1" dirty="0">
              <a:solidFill>
                <a:schemeClr val="bg2"/>
              </a:solidFill>
            </a:endParaRPr>
          </a:p>
          <a:p>
            <a:r>
              <a:rPr lang="hr-HR" b="1" dirty="0">
                <a:solidFill>
                  <a:schemeClr val="bg2"/>
                </a:solidFill>
              </a:rPr>
              <a:t>Ali, prvo treba preuzeti (download) prezentaciju.</a:t>
            </a:r>
          </a:p>
          <a:p>
            <a:endParaRPr lang="hr-HR" dirty="0">
              <a:solidFill>
                <a:schemeClr val="bg2"/>
              </a:solidFill>
            </a:endParaRPr>
          </a:p>
          <a:p>
            <a:endParaRPr lang="hr-HR" dirty="0">
              <a:solidFill>
                <a:schemeClr val="bg2"/>
              </a:solidFill>
            </a:endParaRPr>
          </a:p>
          <a:p>
            <a:endParaRPr lang="hr-HR" dirty="0">
              <a:solidFill>
                <a:schemeClr val="bg2"/>
              </a:solidFill>
            </a:endParaRPr>
          </a:p>
        </p:txBody>
      </p:sp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44EB8CAC-9F7F-49A9-BFCB-805D6F63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62" y="1314628"/>
            <a:ext cx="4017251" cy="5356335"/>
          </a:xfrm>
          <a:prstGeom prst="rect">
            <a:avLst/>
          </a:prstGeom>
        </p:spPr>
      </p:pic>
      <p:pic>
        <p:nvPicPr>
          <p:cNvPr id="7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357A55BE-1369-4E06-B802-3B9F60451E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5165" y="2038165"/>
            <a:ext cx="1633723" cy="16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296D6FC-B0CE-4396-91AF-01ED911A8E19}"/>
              </a:ext>
            </a:extLst>
          </p:cNvPr>
          <p:cNvSpPr txBox="1"/>
          <p:nvPr/>
        </p:nvSpPr>
        <p:spPr>
          <a:xfrm>
            <a:off x="789709" y="665018"/>
            <a:ext cx="1096240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2"/>
                </a:solidFill>
              </a:rPr>
              <a:t>Što se tiče gramatike, danas ponavljamo Plural </a:t>
            </a:r>
            <a:r>
              <a:rPr lang="hr-HR" dirty="0" err="1">
                <a:solidFill>
                  <a:schemeClr val="bg2"/>
                </a:solidFill>
              </a:rPr>
              <a:t>of</a:t>
            </a:r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nouns</a:t>
            </a:r>
            <a:r>
              <a:rPr lang="hr-HR" dirty="0">
                <a:solidFill>
                  <a:schemeClr val="bg2"/>
                </a:solidFill>
              </a:rPr>
              <a:t> (množinu imenica).</a:t>
            </a:r>
          </a:p>
          <a:p>
            <a:endParaRPr lang="hr-HR" dirty="0">
              <a:solidFill>
                <a:schemeClr val="bg2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ZAPIŠI U BILJEŽNICU:</a:t>
            </a:r>
          </a:p>
          <a:p>
            <a:endParaRPr lang="hr-HR" dirty="0">
              <a:solidFill>
                <a:schemeClr val="bg2"/>
              </a:solidFill>
            </a:endParaRPr>
          </a:p>
          <a:p>
            <a:pPr algn="ctr"/>
            <a:r>
              <a:rPr lang="hr-HR" sz="2800" dirty="0">
                <a:solidFill>
                  <a:schemeClr val="bg2"/>
                </a:solidFill>
                <a:latin typeface="Algerian" panose="04020705040A02060702" pitchFamily="82" charset="0"/>
              </a:rPr>
              <a:t>World </a:t>
            </a:r>
            <a:r>
              <a:rPr lang="hr-HR" sz="2800" dirty="0" err="1">
                <a:solidFill>
                  <a:schemeClr val="bg2"/>
                </a:solidFill>
                <a:latin typeface="Algerian" panose="04020705040A02060702" pitchFamily="82" charset="0"/>
              </a:rPr>
              <a:t>Food</a:t>
            </a:r>
            <a:r>
              <a:rPr lang="hr-HR" dirty="0">
                <a:solidFill>
                  <a:schemeClr val="bg2"/>
                </a:solidFill>
              </a:rPr>
              <a:t>			21</a:t>
            </a:r>
            <a:r>
              <a:rPr lang="hr-HR" baseline="30000" dirty="0">
                <a:solidFill>
                  <a:schemeClr val="bg2"/>
                </a:solidFill>
              </a:rPr>
              <a:t>st</a:t>
            </a:r>
            <a:r>
              <a:rPr lang="hr-HR" dirty="0">
                <a:solidFill>
                  <a:schemeClr val="bg2"/>
                </a:solidFill>
              </a:rPr>
              <a:t> April, 2020</a:t>
            </a:r>
          </a:p>
          <a:p>
            <a:r>
              <a:rPr lang="hr-HR" u="sng" dirty="0" err="1">
                <a:solidFill>
                  <a:schemeClr val="bg2"/>
                </a:solidFill>
              </a:rPr>
              <a:t>The</a:t>
            </a:r>
            <a:r>
              <a:rPr lang="hr-HR" u="sng" dirty="0">
                <a:solidFill>
                  <a:schemeClr val="bg2"/>
                </a:solidFill>
              </a:rPr>
              <a:t> plural </a:t>
            </a:r>
            <a:r>
              <a:rPr lang="hr-HR" u="sng" dirty="0" err="1">
                <a:solidFill>
                  <a:schemeClr val="bg2"/>
                </a:solidFill>
              </a:rPr>
              <a:t>of</a:t>
            </a:r>
            <a:r>
              <a:rPr lang="hr-HR" u="sng" dirty="0">
                <a:solidFill>
                  <a:schemeClr val="bg2"/>
                </a:solidFill>
              </a:rPr>
              <a:t> </a:t>
            </a:r>
            <a:r>
              <a:rPr lang="hr-HR" u="sng" dirty="0" err="1">
                <a:solidFill>
                  <a:schemeClr val="bg2"/>
                </a:solidFill>
              </a:rPr>
              <a:t>nouns</a:t>
            </a:r>
            <a:endParaRPr lang="hr-HR" u="sng" dirty="0">
              <a:solidFill>
                <a:schemeClr val="bg2"/>
              </a:solidFill>
            </a:endParaRPr>
          </a:p>
          <a:p>
            <a:endParaRPr lang="hr-HR" dirty="0">
              <a:solidFill>
                <a:schemeClr val="bg2"/>
              </a:solidFill>
            </a:endParaRPr>
          </a:p>
          <a:p>
            <a:r>
              <a:rPr lang="hr-HR" dirty="0" err="1">
                <a:solidFill>
                  <a:schemeClr val="bg2"/>
                </a:solidFill>
              </a:rPr>
              <a:t>thing</a:t>
            </a:r>
            <a:r>
              <a:rPr lang="hr-HR" dirty="0">
                <a:solidFill>
                  <a:schemeClr val="bg2"/>
                </a:solidFill>
              </a:rPr>
              <a:t> – </a:t>
            </a:r>
            <a:r>
              <a:rPr lang="hr-HR" dirty="0" err="1">
                <a:solidFill>
                  <a:schemeClr val="bg2"/>
                </a:solidFill>
              </a:rPr>
              <a:t>thing</a:t>
            </a:r>
            <a:r>
              <a:rPr lang="hr-HR" dirty="0" err="1">
                <a:solidFill>
                  <a:srgbClr val="FF0000"/>
                </a:solidFill>
              </a:rPr>
              <a:t>s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box</a:t>
            </a:r>
            <a:r>
              <a:rPr lang="hr-HR" dirty="0">
                <a:solidFill>
                  <a:schemeClr val="bg2"/>
                </a:solidFill>
              </a:rPr>
              <a:t> – </a:t>
            </a:r>
            <a:r>
              <a:rPr lang="hr-HR" dirty="0" err="1">
                <a:solidFill>
                  <a:schemeClr val="bg2"/>
                </a:solidFill>
              </a:rPr>
              <a:t>box</a:t>
            </a:r>
            <a:r>
              <a:rPr lang="hr-HR" dirty="0" err="1">
                <a:solidFill>
                  <a:srgbClr val="FF0000"/>
                </a:solidFill>
              </a:rPr>
              <a:t>es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match</a:t>
            </a:r>
            <a:r>
              <a:rPr lang="hr-HR" dirty="0">
                <a:solidFill>
                  <a:schemeClr val="bg2"/>
                </a:solidFill>
              </a:rPr>
              <a:t> – </a:t>
            </a:r>
            <a:r>
              <a:rPr lang="hr-HR" dirty="0" err="1">
                <a:solidFill>
                  <a:schemeClr val="bg2"/>
                </a:solidFill>
              </a:rPr>
              <a:t>matches</a:t>
            </a:r>
            <a:endParaRPr lang="hr-HR" dirty="0">
              <a:solidFill>
                <a:schemeClr val="bg2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potato</a:t>
            </a:r>
            <a:r>
              <a:rPr lang="hr-HR" dirty="0">
                <a:solidFill>
                  <a:schemeClr val="bg2"/>
                </a:solidFill>
              </a:rPr>
              <a:t> – </a:t>
            </a:r>
            <a:r>
              <a:rPr lang="hr-HR" dirty="0" err="1">
                <a:solidFill>
                  <a:schemeClr val="bg2"/>
                </a:solidFill>
              </a:rPr>
              <a:t>potatoes</a:t>
            </a:r>
            <a:endParaRPr lang="hr-HR" dirty="0">
              <a:solidFill>
                <a:schemeClr val="bg2"/>
              </a:solidFill>
            </a:endParaRPr>
          </a:p>
          <a:p>
            <a:r>
              <a:rPr lang="hr-HR" dirty="0" err="1">
                <a:solidFill>
                  <a:schemeClr val="bg2"/>
                </a:solidFill>
              </a:rPr>
              <a:t>bab</a:t>
            </a:r>
            <a:r>
              <a:rPr lang="hr-HR" dirty="0" err="1">
                <a:solidFill>
                  <a:srgbClr val="FF0000"/>
                </a:solidFill>
              </a:rPr>
              <a:t>y</a:t>
            </a:r>
            <a:r>
              <a:rPr lang="hr-HR" dirty="0">
                <a:solidFill>
                  <a:schemeClr val="bg2"/>
                </a:solidFill>
              </a:rPr>
              <a:t> – </a:t>
            </a:r>
            <a:r>
              <a:rPr lang="hr-HR" dirty="0" err="1">
                <a:solidFill>
                  <a:schemeClr val="bg2"/>
                </a:solidFill>
              </a:rPr>
              <a:t>bab</a:t>
            </a:r>
            <a:r>
              <a:rPr lang="hr-HR" dirty="0" err="1">
                <a:solidFill>
                  <a:srgbClr val="FF0000"/>
                </a:solidFill>
              </a:rPr>
              <a:t>ies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 </a:t>
            </a:r>
          </a:p>
          <a:p>
            <a:r>
              <a:rPr lang="hr-HR" dirty="0">
                <a:solidFill>
                  <a:schemeClr val="bg2"/>
                </a:solidFill>
              </a:rPr>
              <a:t>IRREGULAR PLURAL (nepravilna množina)</a:t>
            </a:r>
          </a:p>
          <a:p>
            <a:endParaRPr lang="hr-HR" dirty="0">
              <a:solidFill>
                <a:schemeClr val="bg2"/>
              </a:solidFill>
            </a:endParaRPr>
          </a:p>
          <a:p>
            <a:r>
              <a:rPr lang="hr-HR" dirty="0" err="1">
                <a:solidFill>
                  <a:schemeClr val="bg2"/>
                </a:solidFill>
              </a:rPr>
              <a:t>lea</a:t>
            </a:r>
            <a:r>
              <a:rPr lang="hr-HR" dirty="0" err="1">
                <a:solidFill>
                  <a:srgbClr val="FF0000"/>
                </a:solidFill>
              </a:rPr>
              <a:t>f</a:t>
            </a:r>
            <a:r>
              <a:rPr lang="hr-HR" dirty="0">
                <a:solidFill>
                  <a:schemeClr val="bg2"/>
                </a:solidFill>
              </a:rPr>
              <a:t> – </a:t>
            </a:r>
            <a:r>
              <a:rPr lang="hr-HR" dirty="0" err="1">
                <a:solidFill>
                  <a:schemeClr val="bg2"/>
                </a:solidFill>
              </a:rPr>
              <a:t>lea</a:t>
            </a:r>
            <a:r>
              <a:rPr lang="hr-HR" dirty="0" err="1">
                <a:solidFill>
                  <a:srgbClr val="FF0000"/>
                </a:solidFill>
              </a:rPr>
              <a:t>v</a:t>
            </a:r>
            <a:r>
              <a:rPr lang="hr-HR" dirty="0" err="1">
                <a:solidFill>
                  <a:schemeClr val="bg2"/>
                </a:solidFill>
              </a:rPr>
              <a:t>es</a:t>
            </a:r>
            <a:endParaRPr lang="hr-HR" dirty="0">
              <a:solidFill>
                <a:schemeClr val="bg2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man</a:t>
            </a:r>
            <a:r>
              <a:rPr lang="hr-HR" dirty="0">
                <a:solidFill>
                  <a:schemeClr val="bg2"/>
                </a:solidFill>
              </a:rPr>
              <a:t> – </a:t>
            </a:r>
            <a:r>
              <a:rPr lang="hr-HR" dirty="0" err="1">
                <a:solidFill>
                  <a:schemeClr val="bg2"/>
                </a:solidFill>
              </a:rPr>
              <a:t>m</a:t>
            </a:r>
            <a:r>
              <a:rPr lang="hr-HR" b="1" dirty="0" err="1">
                <a:solidFill>
                  <a:srgbClr val="FF0000"/>
                </a:solidFill>
              </a:rPr>
              <a:t>e</a:t>
            </a:r>
            <a:r>
              <a:rPr lang="hr-HR" dirty="0" err="1">
                <a:solidFill>
                  <a:schemeClr val="bg2"/>
                </a:solidFill>
              </a:rPr>
              <a:t>n</a:t>
            </a:r>
            <a:endParaRPr lang="hr-HR" dirty="0">
              <a:solidFill>
                <a:schemeClr val="bg2"/>
              </a:solidFill>
            </a:endParaRPr>
          </a:p>
          <a:p>
            <a:r>
              <a:rPr lang="hr-HR" dirty="0" err="1">
                <a:solidFill>
                  <a:schemeClr val="bg2"/>
                </a:solidFill>
              </a:rPr>
              <a:t>tooth</a:t>
            </a:r>
            <a:r>
              <a:rPr lang="hr-HR" dirty="0">
                <a:solidFill>
                  <a:schemeClr val="bg2"/>
                </a:solidFill>
              </a:rPr>
              <a:t> – </a:t>
            </a:r>
            <a:r>
              <a:rPr lang="hr-HR" dirty="0" err="1">
                <a:solidFill>
                  <a:schemeClr val="bg2"/>
                </a:solidFill>
              </a:rPr>
              <a:t>teeth</a:t>
            </a:r>
            <a:endParaRPr lang="hr-HR" dirty="0">
              <a:solidFill>
                <a:schemeClr val="bg2"/>
              </a:solidFill>
            </a:endParaRPr>
          </a:p>
          <a:p>
            <a:r>
              <a:rPr lang="hr-HR" dirty="0" err="1">
                <a:solidFill>
                  <a:schemeClr val="bg2"/>
                </a:solidFill>
              </a:rPr>
              <a:t>mouse</a:t>
            </a:r>
            <a:r>
              <a:rPr lang="hr-HR" dirty="0">
                <a:solidFill>
                  <a:schemeClr val="bg2"/>
                </a:solidFill>
              </a:rPr>
              <a:t> – </a:t>
            </a:r>
            <a:r>
              <a:rPr lang="hr-HR" dirty="0" err="1">
                <a:solidFill>
                  <a:schemeClr val="bg2"/>
                </a:solidFill>
              </a:rPr>
              <a:t>mice</a:t>
            </a:r>
            <a:endParaRPr lang="hr-HR" dirty="0">
              <a:solidFill>
                <a:schemeClr val="bg2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sheep</a:t>
            </a:r>
            <a:r>
              <a:rPr lang="hr-HR" dirty="0">
                <a:solidFill>
                  <a:schemeClr val="bg2"/>
                </a:solidFill>
              </a:rPr>
              <a:t> – </a:t>
            </a:r>
            <a:r>
              <a:rPr lang="hr-HR" dirty="0" err="1">
                <a:solidFill>
                  <a:schemeClr val="bg2"/>
                </a:solidFill>
              </a:rPr>
              <a:t>sheep</a:t>
            </a:r>
            <a:r>
              <a:rPr lang="hr-HR" dirty="0">
                <a:solidFill>
                  <a:schemeClr val="bg2"/>
                </a:solidFill>
              </a:rPr>
              <a:t> </a:t>
            </a:r>
          </a:p>
          <a:p>
            <a:endParaRPr lang="hr-HR" dirty="0">
              <a:solidFill>
                <a:schemeClr val="bg2"/>
              </a:solidFill>
            </a:endParaRPr>
          </a:p>
        </p:txBody>
      </p:sp>
      <p:sp>
        <p:nvSpPr>
          <p:cNvPr id="3" name="Strelica: desno 2">
            <a:extLst>
              <a:ext uri="{FF2B5EF4-FFF2-40B4-BE49-F238E27FC236}">
                <a16:creationId xmlns:a16="http://schemas.microsoft.com/office/drawing/2014/main" id="{2462C3A8-9456-4991-B663-44B1430FD612}"/>
              </a:ext>
            </a:extLst>
          </p:cNvPr>
          <p:cNvSpPr/>
          <p:nvPr/>
        </p:nvSpPr>
        <p:spPr>
          <a:xfrm>
            <a:off x="3373515" y="3204839"/>
            <a:ext cx="1855433" cy="426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22E2F4D-8C2B-4EAC-BAE4-75EFE9A2D815}"/>
              </a:ext>
            </a:extLst>
          </p:cNvPr>
          <p:cNvSpPr txBox="1"/>
          <p:nvPr/>
        </p:nvSpPr>
        <p:spPr>
          <a:xfrm>
            <a:off x="5637319" y="2974019"/>
            <a:ext cx="3968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7030A0"/>
                </a:solidFill>
              </a:rPr>
              <a:t>- </a:t>
            </a:r>
            <a:r>
              <a:rPr lang="hr-HR" b="1" dirty="0" err="1">
                <a:solidFill>
                  <a:srgbClr val="7030A0"/>
                </a:solidFill>
              </a:rPr>
              <a:t>es</a:t>
            </a:r>
            <a:r>
              <a:rPr lang="hr-HR" b="1" dirty="0">
                <a:solidFill>
                  <a:srgbClr val="7030A0"/>
                </a:solidFill>
              </a:rPr>
              <a:t> </a:t>
            </a:r>
            <a:r>
              <a:rPr lang="hr-HR" b="1" dirty="0">
                <a:solidFill>
                  <a:schemeClr val="bg1"/>
                </a:solidFill>
              </a:rPr>
              <a:t>ide na imenice koje završavaju na: -x, -o, - </a:t>
            </a:r>
            <a:r>
              <a:rPr lang="hr-HR" b="1" dirty="0" err="1">
                <a:solidFill>
                  <a:schemeClr val="bg1"/>
                </a:solidFill>
              </a:rPr>
              <a:t>ch</a:t>
            </a:r>
            <a:r>
              <a:rPr lang="hr-HR" b="1" dirty="0">
                <a:solidFill>
                  <a:schemeClr val="bg1"/>
                </a:solidFill>
              </a:rPr>
              <a:t>, - </a:t>
            </a:r>
            <a:r>
              <a:rPr lang="hr-HR" b="1" dirty="0" err="1">
                <a:solidFill>
                  <a:schemeClr val="bg1"/>
                </a:solidFill>
              </a:rPr>
              <a:t>sh</a:t>
            </a:r>
            <a:r>
              <a:rPr lang="hr-HR" b="1" dirty="0">
                <a:solidFill>
                  <a:schemeClr val="bg1"/>
                </a:solidFill>
              </a:rPr>
              <a:t>, - </a:t>
            </a:r>
            <a:r>
              <a:rPr lang="hr-HR" b="1" dirty="0" err="1">
                <a:solidFill>
                  <a:schemeClr val="bg1"/>
                </a:solidFill>
              </a:rPr>
              <a:t>ss</a:t>
            </a:r>
            <a:r>
              <a:rPr lang="hr-HR" b="1" dirty="0">
                <a:solidFill>
                  <a:schemeClr val="bg1"/>
                </a:solidFill>
              </a:rPr>
              <a:t> i kada y prelazi u i.</a:t>
            </a:r>
          </a:p>
        </p:txBody>
      </p:sp>
    </p:spTree>
    <p:extLst>
      <p:ext uri="{BB962C8B-B14F-4D97-AF65-F5344CB8AC3E}">
        <p14:creationId xmlns:p14="http://schemas.microsoft.com/office/powerpoint/2010/main" val="276654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5C2E120-CF90-40C3-AA5D-95A2161B58DC}"/>
              </a:ext>
            </a:extLst>
          </p:cNvPr>
          <p:cNvSpPr txBox="1"/>
          <p:nvPr/>
        </p:nvSpPr>
        <p:spPr>
          <a:xfrm>
            <a:off x="498764" y="290945"/>
            <a:ext cx="113468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dirty="0">
                <a:solidFill>
                  <a:schemeClr val="bg2"/>
                </a:solidFill>
              </a:rPr>
              <a:t>Ovaj zadatak u </a:t>
            </a:r>
            <a:r>
              <a:rPr lang="hr-HR" dirty="0" err="1">
                <a:solidFill>
                  <a:schemeClr val="bg2"/>
                </a:solidFill>
              </a:rPr>
              <a:t>Wizeru</a:t>
            </a:r>
            <a:r>
              <a:rPr lang="hr-HR" dirty="0">
                <a:solidFill>
                  <a:schemeClr val="bg2"/>
                </a:solidFill>
              </a:rPr>
              <a:t> je </a:t>
            </a:r>
            <a:r>
              <a:rPr lang="hr-HR" b="1" dirty="0">
                <a:solidFill>
                  <a:schemeClr val="bg2"/>
                </a:solidFill>
              </a:rPr>
              <a:t>obvezan</a:t>
            </a:r>
            <a:r>
              <a:rPr lang="hr-HR" dirty="0">
                <a:solidFill>
                  <a:schemeClr val="bg2"/>
                </a:solidFill>
              </a:rPr>
              <a:t> za sve učenike. </a:t>
            </a:r>
          </a:p>
          <a:p>
            <a:endParaRPr lang="hr-HR" dirty="0">
              <a:solidFill>
                <a:schemeClr val="bg2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Nemojte mi se izmotavati da ne možete otvoriti, molim vas lijepo.</a:t>
            </a:r>
          </a:p>
          <a:p>
            <a:endParaRPr lang="hr-HR" dirty="0">
              <a:solidFill>
                <a:schemeClr val="bg2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 Vidim tamo rezultate tako da obavezno piši ime i prezime. Nije za ocjenu, ali moram imati uvid koliko vi proučite uopće novu lekciju. Lijepo sam vam snimila tekst i cijeli prijevod.</a:t>
            </a:r>
          </a:p>
          <a:p>
            <a:endParaRPr lang="hr-HR" dirty="0">
              <a:solidFill>
                <a:schemeClr val="bg2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 Proučite nove riječi i ne bi trebalo biti problema.</a:t>
            </a:r>
          </a:p>
          <a:p>
            <a:endParaRPr lang="hr-HR" dirty="0">
              <a:solidFill>
                <a:schemeClr val="bg2"/>
              </a:solidFill>
            </a:endParaRPr>
          </a:p>
          <a:p>
            <a:r>
              <a:rPr lang="hr-HR" dirty="0">
                <a:solidFill>
                  <a:schemeClr val="bg2"/>
                </a:solidFill>
              </a:rPr>
              <a:t> Naravno da nećete svi moći riješiti super, ali kako riješiš, riješiš. To je tvoje znanje.</a:t>
            </a:r>
          </a:p>
          <a:p>
            <a:endParaRPr lang="hr-HR" dirty="0">
              <a:solidFill>
                <a:schemeClr val="bg2"/>
              </a:solidFill>
            </a:endParaRPr>
          </a:p>
          <a:p>
            <a:r>
              <a:rPr lang="hr-HR" sz="3200" dirty="0">
                <a:solidFill>
                  <a:schemeClr val="bg2"/>
                </a:solidFill>
                <a:hlinkClick r:id="rId2"/>
              </a:rPr>
              <a:t>https://app.wizer.me/learn/8Q6MVJ</a:t>
            </a:r>
            <a:endParaRPr lang="hr-HR" sz="3200" dirty="0">
              <a:solidFill>
                <a:schemeClr val="bg2"/>
              </a:solidFill>
            </a:endParaRPr>
          </a:p>
          <a:p>
            <a:endParaRPr lang="hr-HR" sz="3200" dirty="0">
              <a:solidFill>
                <a:schemeClr val="bg2"/>
              </a:solidFill>
            </a:endParaRPr>
          </a:p>
          <a:p>
            <a:endParaRPr lang="hr-HR" sz="3200" dirty="0">
              <a:solidFill>
                <a:schemeClr val="bg2"/>
              </a:solidFill>
            </a:endParaRPr>
          </a:p>
          <a:p>
            <a:endParaRPr lang="hr-H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5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B49CC6-78C5-40C7-BA0E-67EB7624B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592" y="186432"/>
            <a:ext cx="6576282" cy="551112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Pošalji sliku zapisanih riječi i bilježnice DANAS.</a:t>
            </a:r>
            <a:br>
              <a:rPr lang="hr-HR" dirty="0"/>
            </a:br>
            <a:r>
              <a:rPr lang="hr-HR" dirty="0"/>
              <a:t>U četvrtak planiram </a:t>
            </a:r>
            <a:r>
              <a:rPr lang="hr-HR" dirty="0" err="1"/>
              <a:t>zoom</a:t>
            </a:r>
            <a:r>
              <a:rPr lang="hr-HR" dirty="0"/>
              <a:t>.</a:t>
            </a:r>
            <a:br>
              <a:rPr lang="hr-HR" dirty="0"/>
            </a:br>
            <a:r>
              <a:rPr lang="hr-HR" dirty="0" err="1"/>
              <a:t>See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!!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0863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353</Words>
  <Application>Microsoft Office PowerPoint</Application>
  <PresentationFormat>Široki zaslon</PresentationFormat>
  <Paragraphs>59</Paragraphs>
  <Slides>5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Algerian</vt:lpstr>
      <vt:lpstr>Arial</vt:lpstr>
      <vt:lpstr>MS Shell Dlg 2</vt:lpstr>
      <vt:lpstr>Wingdings</vt:lpstr>
      <vt:lpstr>Wingdings 3</vt:lpstr>
      <vt:lpstr>Madison</vt:lpstr>
      <vt:lpstr>World Food</vt:lpstr>
      <vt:lpstr>PowerPoint prezentacija</vt:lpstr>
      <vt:lpstr>PowerPoint prezentacija</vt:lpstr>
      <vt:lpstr>PowerPoint prezentacija</vt:lpstr>
      <vt:lpstr>Pošalji sliku zapisanih riječi i bilježnice DANAS. U četvrtak planiram zoom. See you!!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Food</dc:title>
  <dc:creator>Valentina Bertina</dc:creator>
  <cp:lastModifiedBy>Valentina Bertina</cp:lastModifiedBy>
  <cp:revision>6</cp:revision>
  <dcterms:created xsi:type="dcterms:W3CDTF">2020-04-18T17:33:17Z</dcterms:created>
  <dcterms:modified xsi:type="dcterms:W3CDTF">2020-04-18T18:35:18Z</dcterms:modified>
</cp:coreProperties>
</file>