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a" ContentType="audio/x-ms-wma"/>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8" r:id="rId3"/>
    <p:sldId id="257" r:id="rId4"/>
    <p:sldId id="260" r:id="rId5"/>
    <p:sldId id="259"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58" y="1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5/18/2020</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23798495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5/18/2020</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1676218817"/>
      </p:ext>
    </p:extLst>
  </p:cSld>
  <p:clrMap bg1="lt1" tx1="dk1" bg2="lt2" tx2="dk2" accent1="accent1" accent2="accent2" accent3="accent3" accent4="accent4" accent5="accent5" accent6="accent6" hlink="hlink" folHlink="folHlink"/>
  <p:sldLayoutIdLst>
    <p:sldLayoutId id="2147483739" r:id="rId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v.bertina@gmail.com"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hyperlink" Target="https://www.liveworksheets.com/worksheets/en/English_as_a_Second_Language_(ESL)/Food/Food_-_multiple_choice_ik7569ip"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4F87819-B70D-4927-B657-7D175613F9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CB3820D-C773-4632-9F79-C890E1B2B5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177668"/>
          </a:xfrm>
          <a:custGeom>
            <a:avLst/>
            <a:gdLst>
              <a:gd name="connsiteX0" fmla="*/ 6861986 w 12191999"/>
              <a:gd name="connsiteY0" fmla="*/ 6107659 h 6177668"/>
              <a:gd name="connsiteX1" fmla="*/ 6860986 w 12191999"/>
              <a:gd name="connsiteY1" fmla="*/ 6107739 h 6177668"/>
              <a:gd name="connsiteX2" fmla="*/ 6860759 w 12191999"/>
              <a:gd name="connsiteY2" fmla="*/ 6108287 h 6177668"/>
              <a:gd name="connsiteX3" fmla="*/ 0 w 12191999"/>
              <a:gd name="connsiteY3" fmla="*/ 0 h 6177668"/>
              <a:gd name="connsiteX4" fmla="*/ 12191999 w 12191999"/>
              <a:gd name="connsiteY4" fmla="*/ 0 h 6177668"/>
              <a:gd name="connsiteX5" fmla="*/ 12191999 w 12191999"/>
              <a:gd name="connsiteY5" fmla="*/ 5215324 h 6177668"/>
              <a:gd name="connsiteX6" fmla="*/ 12144282 w 12191999"/>
              <a:gd name="connsiteY6" fmla="*/ 5229900 h 6177668"/>
              <a:gd name="connsiteX7" fmla="*/ 11759192 w 12191999"/>
              <a:gd name="connsiteY7" fmla="*/ 5336208 h 6177668"/>
              <a:gd name="connsiteX8" fmla="*/ 10505159 w 12191999"/>
              <a:gd name="connsiteY8" fmla="*/ 5627228 h 6177668"/>
              <a:gd name="connsiteX9" fmla="*/ 9501755 w 12191999"/>
              <a:gd name="connsiteY9" fmla="*/ 5807012 h 6177668"/>
              <a:gd name="connsiteX10" fmla="*/ 8534155 w 12191999"/>
              <a:gd name="connsiteY10" fmla="*/ 5944240 h 6177668"/>
              <a:gd name="connsiteX11" fmla="*/ 7790171 w 12191999"/>
              <a:gd name="connsiteY11" fmla="*/ 6026297 h 6177668"/>
              <a:gd name="connsiteX12" fmla="*/ 7024337 w 12191999"/>
              <a:gd name="connsiteY12" fmla="*/ 6093812 h 6177668"/>
              <a:gd name="connsiteX13" fmla="*/ 7008892 w 12191999"/>
              <a:gd name="connsiteY13" fmla="*/ 6095938 h 6177668"/>
              <a:gd name="connsiteX14" fmla="*/ 6862735 w 12191999"/>
              <a:gd name="connsiteY14" fmla="*/ 6107599 h 6177668"/>
              <a:gd name="connsiteX15" fmla="*/ 6872248 w 12191999"/>
              <a:gd name="connsiteY15" fmla="*/ 6109467 h 6177668"/>
              <a:gd name="connsiteX16" fmla="*/ 6907812 w 12191999"/>
              <a:gd name="connsiteY16" fmla="*/ 6107715 h 6177668"/>
              <a:gd name="connsiteX17" fmla="*/ 6956484 w 12191999"/>
              <a:gd name="connsiteY17" fmla="*/ 6104658 h 6177668"/>
              <a:gd name="connsiteX18" fmla="*/ 7652688 w 12191999"/>
              <a:gd name="connsiteY18" fmla="*/ 6071273 h 6177668"/>
              <a:gd name="connsiteX19" fmla="*/ 8699923 w 12191999"/>
              <a:gd name="connsiteY19" fmla="*/ 5982083 h 6177668"/>
              <a:gd name="connsiteX20" fmla="*/ 9557819 w 12191999"/>
              <a:gd name="connsiteY20" fmla="*/ 5875435 h 6177668"/>
              <a:gd name="connsiteX21" fmla="*/ 10709534 w 12191999"/>
              <a:gd name="connsiteY21" fmla="*/ 5676156 h 6177668"/>
              <a:gd name="connsiteX22" fmla="*/ 12081554 w 12191999"/>
              <a:gd name="connsiteY22" fmla="*/ 5341561 h 6177668"/>
              <a:gd name="connsiteX23" fmla="*/ 12191999 w 12191999"/>
              <a:gd name="connsiteY23" fmla="*/ 5308238 h 6177668"/>
              <a:gd name="connsiteX24" fmla="*/ 12191999 w 12191999"/>
              <a:gd name="connsiteY24" fmla="*/ 5364054 h 6177668"/>
              <a:gd name="connsiteX25" fmla="*/ 11911964 w 12191999"/>
              <a:gd name="connsiteY25" fmla="*/ 5447316 h 6177668"/>
              <a:gd name="connsiteX26" fmla="*/ 11020049 w 12191999"/>
              <a:gd name="connsiteY26" fmla="*/ 5667491 h 6177668"/>
              <a:gd name="connsiteX27" fmla="*/ 10064425 w 12191999"/>
              <a:gd name="connsiteY27" fmla="*/ 5852245 h 6177668"/>
              <a:gd name="connsiteX28" fmla="*/ 9264124 w 12191999"/>
              <a:gd name="connsiteY28" fmla="*/ 5971252 h 6177668"/>
              <a:gd name="connsiteX29" fmla="*/ 8654182 w 12191999"/>
              <a:gd name="connsiteY29" fmla="*/ 6042605 h 6177668"/>
              <a:gd name="connsiteX30" fmla="*/ 7938866 w 12191999"/>
              <a:gd name="connsiteY30" fmla="*/ 6105677 h 6177668"/>
              <a:gd name="connsiteX31" fmla="*/ 7008089 w 12191999"/>
              <a:gd name="connsiteY31" fmla="*/ 6158427 h 6177668"/>
              <a:gd name="connsiteX32" fmla="*/ 6549390 w 12191999"/>
              <a:gd name="connsiteY32" fmla="*/ 6172697 h 6177668"/>
              <a:gd name="connsiteX33" fmla="*/ 6433696 w 12191999"/>
              <a:gd name="connsiteY33" fmla="*/ 6177668 h 6177668"/>
              <a:gd name="connsiteX34" fmla="*/ 6127899 w 12191999"/>
              <a:gd name="connsiteY34" fmla="*/ 6177668 h 6177668"/>
              <a:gd name="connsiteX35" fmla="*/ 6048391 w 12191999"/>
              <a:gd name="connsiteY35" fmla="*/ 6172953 h 6177668"/>
              <a:gd name="connsiteX36" fmla="*/ 5334221 w 12191999"/>
              <a:gd name="connsiteY36" fmla="*/ 6135747 h 6177668"/>
              <a:gd name="connsiteX37" fmla="*/ 4413510 w 12191999"/>
              <a:gd name="connsiteY37" fmla="*/ 6072039 h 6177668"/>
              <a:gd name="connsiteX38" fmla="*/ 3438265 w 12191999"/>
              <a:gd name="connsiteY38" fmla="*/ 5970870 h 6177668"/>
              <a:gd name="connsiteX39" fmla="*/ 2425303 w 12191999"/>
              <a:gd name="connsiteY39" fmla="*/ 5848805 h 6177668"/>
              <a:gd name="connsiteX40" fmla="*/ 1293973 w 12191999"/>
              <a:gd name="connsiteY40" fmla="*/ 5671060 h 6177668"/>
              <a:gd name="connsiteX41" fmla="*/ 126888 w 12191999"/>
              <a:gd name="connsiteY41" fmla="*/ 5425029 h 6177668"/>
              <a:gd name="connsiteX42" fmla="*/ 0 w 12191999"/>
              <a:gd name="connsiteY42" fmla="*/ 5392100 h 6177668"/>
              <a:gd name="connsiteX43" fmla="*/ 0 w 12191999"/>
              <a:gd name="connsiteY43" fmla="*/ 5333771 h 6177668"/>
              <a:gd name="connsiteX44" fmla="*/ 130837 w 12191999"/>
              <a:gd name="connsiteY44" fmla="*/ 5368509 h 6177668"/>
              <a:gd name="connsiteX45" fmla="*/ 660204 w 12191999"/>
              <a:gd name="connsiteY45" fmla="*/ 5490001 h 6177668"/>
              <a:gd name="connsiteX46" fmla="*/ 1831416 w 12191999"/>
              <a:gd name="connsiteY46" fmla="*/ 5705715 h 6177668"/>
              <a:gd name="connsiteX47" fmla="*/ 2677204 w 12191999"/>
              <a:gd name="connsiteY47" fmla="*/ 5825742 h 6177668"/>
              <a:gd name="connsiteX48" fmla="*/ 2644716 w 12191999"/>
              <a:gd name="connsiteY48" fmla="*/ 5815549 h 6177668"/>
              <a:gd name="connsiteX49" fmla="*/ 1173182 w 12191999"/>
              <a:gd name="connsiteY49" fmla="*/ 5474074 h 6177668"/>
              <a:gd name="connsiteX50" fmla="*/ 479527 w 12191999"/>
              <a:gd name="connsiteY50" fmla="*/ 5269379 h 6177668"/>
              <a:gd name="connsiteX51" fmla="*/ 0 w 12191999"/>
              <a:gd name="connsiteY51" fmla="*/ 5107083 h 617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1999" h="6177668">
                <a:moveTo>
                  <a:pt x="6861986" y="6107659"/>
                </a:moveTo>
                <a:lnTo>
                  <a:pt x="6860986" y="6107739"/>
                </a:lnTo>
                <a:lnTo>
                  <a:pt x="6860759" y="6108287"/>
                </a:lnTo>
                <a:close/>
                <a:moveTo>
                  <a:pt x="0" y="0"/>
                </a:moveTo>
                <a:lnTo>
                  <a:pt x="12191999" y="0"/>
                </a:lnTo>
                <a:lnTo>
                  <a:pt x="12191999" y="5215324"/>
                </a:lnTo>
                <a:lnTo>
                  <a:pt x="12144282" y="5229900"/>
                </a:lnTo>
                <a:cubicBezTo>
                  <a:pt x="12016423" y="5267070"/>
                  <a:pt x="11888048" y="5302510"/>
                  <a:pt x="11759192" y="5336208"/>
                </a:cubicBezTo>
                <a:cubicBezTo>
                  <a:pt x="11344324" y="5446552"/>
                  <a:pt x="10926015" y="5542623"/>
                  <a:pt x="10505159" y="5627228"/>
                </a:cubicBezTo>
                <a:cubicBezTo>
                  <a:pt x="10171926" y="5694160"/>
                  <a:pt x="9837459" y="5754097"/>
                  <a:pt x="9501755" y="5807012"/>
                </a:cubicBezTo>
                <a:cubicBezTo>
                  <a:pt x="9180066" y="5857979"/>
                  <a:pt x="8857537" y="5903722"/>
                  <a:pt x="8534155" y="5944240"/>
                </a:cubicBezTo>
                <a:cubicBezTo>
                  <a:pt x="8286585" y="5975202"/>
                  <a:pt x="8038506" y="6001450"/>
                  <a:pt x="7790171" y="6026297"/>
                </a:cubicBezTo>
                <a:lnTo>
                  <a:pt x="7024337" y="6093812"/>
                </a:lnTo>
                <a:lnTo>
                  <a:pt x="7008892" y="6095938"/>
                </a:lnTo>
                <a:lnTo>
                  <a:pt x="6862735" y="6107599"/>
                </a:lnTo>
                <a:lnTo>
                  <a:pt x="6872248" y="6109467"/>
                </a:lnTo>
                <a:cubicBezTo>
                  <a:pt x="6883954" y="6109945"/>
                  <a:pt x="6896090" y="6107715"/>
                  <a:pt x="6907812" y="6107715"/>
                </a:cubicBezTo>
                <a:cubicBezTo>
                  <a:pt x="6923994" y="6107715"/>
                  <a:pt x="6940176" y="6105039"/>
                  <a:pt x="6956484" y="6104658"/>
                </a:cubicBezTo>
                <a:cubicBezTo>
                  <a:pt x="7188765" y="6099052"/>
                  <a:pt x="7420790" y="6086564"/>
                  <a:pt x="7652688" y="6071273"/>
                </a:cubicBezTo>
                <a:cubicBezTo>
                  <a:pt x="8002191" y="6048212"/>
                  <a:pt x="8351439" y="6019289"/>
                  <a:pt x="8699923" y="5982083"/>
                </a:cubicBezTo>
                <a:cubicBezTo>
                  <a:pt x="8986610" y="5952012"/>
                  <a:pt x="9272570" y="5916463"/>
                  <a:pt x="9557819" y="5875435"/>
                </a:cubicBezTo>
                <a:cubicBezTo>
                  <a:pt x="9943546" y="5819627"/>
                  <a:pt x="10327451" y="5753205"/>
                  <a:pt x="10709534" y="5676156"/>
                </a:cubicBezTo>
                <a:cubicBezTo>
                  <a:pt x="11171292" y="5582632"/>
                  <a:pt x="11629098" y="5472289"/>
                  <a:pt x="12081554" y="5341561"/>
                </a:cubicBezTo>
                <a:lnTo>
                  <a:pt x="12191999" y="5308238"/>
                </a:lnTo>
                <a:lnTo>
                  <a:pt x="12191999" y="5364054"/>
                </a:lnTo>
                <a:lnTo>
                  <a:pt x="11911964" y="5447316"/>
                </a:lnTo>
                <a:cubicBezTo>
                  <a:pt x="11616866" y="5529116"/>
                  <a:pt x="11319604" y="5601872"/>
                  <a:pt x="11020049" y="5667491"/>
                </a:cubicBezTo>
                <a:cubicBezTo>
                  <a:pt x="10703036" y="5737061"/>
                  <a:pt x="10384496" y="5798641"/>
                  <a:pt x="10064425" y="5852245"/>
                </a:cubicBezTo>
                <a:cubicBezTo>
                  <a:pt x="9798381" y="5896841"/>
                  <a:pt x="9531609" y="5936505"/>
                  <a:pt x="9264124" y="5971252"/>
                </a:cubicBezTo>
                <a:cubicBezTo>
                  <a:pt x="9061021" y="5997500"/>
                  <a:pt x="8857919" y="6022219"/>
                  <a:pt x="8654182" y="6042605"/>
                </a:cubicBezTo>
                <a:cubicBezTo>
                  <a:pt x="8416040" y="6065924"/>
                  <a:pt x="8177644" y="6087966"/>
                  <a:pt x="7938866" y="6105677"/>
                </a:cubicBezTo>
                <a:cubicBezTo>
                  <a:pt x="7628862" y="6128611"/>
                  <a:pt x="7318730" y="6146960"/>
                  <a:pt x="7008089" y="6158427"/>
                </a:cubicBezTo>
                <a:cubicBezTo>
                  <a:pt x="6855189" y="6164034"/>
                  <a:pt x="6702290" y="6167984"/>
                  <a:pt x="6549390" y="6172697"/>
                </a:cubicBezTo>
                <a:cubicBezTo>
                  <a:pt x="6510756" y="6170558"/>
                  <a:pt x="6472010" y="6172226"/>
                  <a:pt x="6433696" y="6177668"/>
                </a:cubicBezTo>
                <a:lnTo>
                  <a:pt x="6127899" y="6177668"/>
                </a:lnTo>
                <a:lnTo>
                  <a:pt x="6048391" y="6172953"/>
                </a:lnTo>
                <a:cubicBezTo>
                  <a:pt x="5810377" y="6160212"/>
                  <a:pt x="5572363" y="6146069"/>
                  <a:pt x="5334221" y="6135747"/>
                </a:cubicBezTo>
                <a:cubicBezTo>
                  <a:pt x="5026766" y="6123004"/>
                  <a:pt x="4719692" y="6101983"/>
                  <a:pt x="4413510" y="6072039"/>
                </a:cubicBezTo>
                <a:cubicBezTo>
                  <a:pt x="4088215" y="6040312"/>
                  <a:pt x="3763687" y="6004763"/>
                  <a:pt x="3438265" y="5970870"/>
                </a:cubicBezTo>
                <a:cubicBezTo>
                  <a:pt x="3099935" y="5935704"/>
                  <a:pt x="2762281" y="5895019"/>
                  <a:pt x="2425303" y="5848805"/>
                </a:cubicBezTo>
                <a:cubicBezTo>
                  <a:pt x="2047042" y="5797329"/>
                  <a:pt x="1669936" y="5738080"/>
                  <a:pt x="1293973" y="5671060"/>
                </a:cubicBezTo>
                <a:cubicBezTo>
                  <a:pt x="902168" y="5600534"/>
                  <a:pt x="512942" y="5519976"/>
                  <a:pt x="126888" y="5425029"/>
                </a:cubicBezTo>
                <a:lnTo>
                  <a:pt x="0" y="5392100"/>
                </a:lnTo>
                <a:lnTo>
                  <a:pt x="0" y="5333771"/>
                </a:lnTo>
                <a:lnTo>
                  <a:pt x="130837" y="5368509"/>
                </a:lnTo>
                <a:cubicBezTo>
                  <a:pt x="306720" y="5411799"/>
                  <a:pt x="483287" y="5452095"/>
                  <a:pt x="660204" y="5490001"/>
                </a:cubicBezTo>
                <a:cubicBezTo>
                  <a:pt x="1048569" y="5572948"/>
                  <a:pt x="1439228" y="5643664"/>
                  <a:pt x="1831416" y="5705715"/>
                </a:cubicBezTo>
                <a:cubicBezTo>
                  <a:pt x="2114917" y="5750440"/>
                  <a:pt x="2398801" y="5791595"/>
                  <a:pt x="2677204" y="5825742"/>
                </a:cubicBezTo>
                <a:cubicBezTo>
                  <a:pt x="2669177" y="5828418"/>
                  <a:pt x="2658222" y="5818097"/>
                  <a:pt x="2644716" y="5815549"/>
                </a:cubicBezTo>
                <a:cubicBezTo>
                  <a:pt x="2149740" y="5721171"/>
                  <a:pt x="1659233" y="5607352"/>
                  <a:pt x="1173182" y="5474074"/>
                </a:cubicBezTo>
                <a:cubicBezTo>
                  <a:pt x="940520" y="5410366"/>
                  <a:pt x="709302" y="5342134"/>
                  <a:pt x="479527" y="5269379"/>
                </a:cubicBezTo>
                <a:lnTo>
                  <a:pt x="0" y="510708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418E98EF-BB84-48EC-8328-F320C79BEE28}"/>
              </a:ext>
            </a:extLst>
          </p:cNvPr>
          <p:cNvPicPr>
            <a:picLocks noChangeAspect="1"/>
          </p:cNvPicPr>
          <p:nvPr/>
        </p:nvPicPr>
        <p:blipFill rotWithShape="1">
          <a:blip r:embed="rId2">
            <a:alphaModFix amt="55000"/>
          </a:blip>
          <a:srcRect b="15901"/>
          <a:stretch/>
        </p:blipFill>
        <p:spPr>
          <a:xfrm>
            <a:off x="20" y="10"/>
            <a:ext cx="12191979" cy="6177658"/>
          </a:xfrm>
          <a:custGeom>
            <a:avLst/>
            <a:gdLst/>
            <a:ahLst/>
            <a:cxnLst/>
            <a:rect l="l" t="t" r="r" b="b"/>
            <a:pathLst>
              <a:path w="12191999" h="6177668">
                <a:moveTo>
                  <a:pt x="6861986" y="6107659"/>
                </a:moveTo>
                <a:lnTo>
                  <a:pt x="6860986" y="6107739"/>
                </a:lnTo>
                <a:lnTo>
                  <a:pt x="6860759" y="6108287"/>
                </a:lnTo>
                <a:close/>
                <a:moveTo>
                  <a:pt x="0" y="0"/>
                </a:moveTo>
                <a:lnTo>
                  <a:pt x="12191999" y="0"/>
                </a:lnTo>
                <a:lnTo>
                  <a:pt x="12191999" y="5215324"/>
                </a:lnTo>
                <a:lnTo>
                  <a:pt x="12144282" y="5229900"/>
                </a:lnTo>
                <a:cubicBezTo>
                  <a:pt x="12016423" y="5267070"/>
                  <a:pt x="11888048" y="5302510"/>
                  <a:pt x="11759192" y="5336208"/>
                </a:cubicBezTo>
                <a:cubicBezTo>
                  <a:pt x="11344324" y="5446552"/>
                  <a:pt x="10926015" y="5542623"/>
                  <a:pt x="10505159" y="5627228"/>
                </a:cubicBezTo>
                <a:cubicBezTo>
                  <a:pt x="10171926" y="5694160"/>
                  <a:pt x="9837459" y="5754097"/>
                  <a:pt x="9501755" y="5807012"/>
                </a:cubicBezTo>
                <a:cubicBezTo>
                  <a:pt x="9180066" y="5857979"/>
                  <a:pt x="8857537" y="5903722"/>
                  <a:pt x="8534155" y="5944240"/>
                </a:cubicBezTo>
                <a:cubicBezTo>
                  <a:pt x="8286585" y="5975202"/>
                  <a:pt x="8038506" y="6001450"/>
                  <a:pt x="7790171" y="6026297"/>
                </a:cubicBezTo>
                <a:lnTo>
                  <a:pt x="7024337" y="6093812"/>
                </a:lnTo>
                <a:lnTo>
                  <a:pt x="7008892" y="6095938"/>
                </a:lnTo>
                <a:lnTo>
                  <a:pt x="6862735" y="6107599"/>
                </a:lnTo>
                <a:lnTo>
                  <a:pt x="6872248" y="6109467"/>
                </a:lnTo>
                <a:cubicBezTo>
                  <a:pt x="6883954" y="6109945"/>
                  <a:pt x="6896090" y="6107715"/>
                  <a:pt x="6907812" y="6107715"/>
                </a:cubicBezTo>
                <a:cubicBezTo>
                  <a:pt x="6923994" y="6107715"/>
                  <a:pt x="6940176" y="6105039"/>
                  <a:pt x="6956484" y="6104658"/>
                </a:cubicBezTo>
                <a:cubicBezTo>
                  <a:pt x="7188765" y="6099052"/>
                  <a:pt x="7420790" y="6086564"/>
                  <a:pt x="7652688" y="6071273"/>
                </a:cubicBezTo>
                <a:cubicBezTo>
                  <a:pt x="8002191" y="6048212"/>
                  <a:pt x="8351439" y="6019289"/>
                  <a:pt x="8699923" y="5982083"/>
                </a:cubicBezTo>
                <a:cubicBezTo>
                  <a:pt x="8986610" y="5952012"/>
                  <a:pt x="9272570" y="5916463"/>
                  <a:pt x="9557819" y="5875435"/>
                </a:cubicBezTo>
                <a:cubicBezTo>
                  <a:pt x="9943546" y="5819627"/>
                  <a:pt x="10327451" y="5753205"/>
                  <a:pt x="10709534" y="5676156"/>
                </a:cubicBezTo>
                <a:cubicBezTo>
                  <a:pt x="11171292" y="5582632"/>
                  <a:pt x="11629098" y="5472289"/>
                  <a:pt x="12081554" y="5341561"/>
                </a:cubicBezTo>
                <a:lnTo>
                  <a:pt x="12191999" y="5308238"/>
                </a:lnTo>
                <a:lnTo>
                  <a:pt x="12191999" y="5364054"/>
                </a:lnTo>
                <a:lnTo>
                  <a:pt x="11911964" y="5447316"/>
                </a:lnTo>
                <a:cubicBezTo>
                  <a:pt x="11616866" y="5529116"/>
                  <a:pt x="11319604" y="5601872"/>
                  <a:pt x="11020049" y="5667491"/>
                </a:cubicBezTo>
                <a:cubicBezTo>
                  <a:pt x="10703036" y="5737061"/>
                  <a:pt x="10384496" y="5798641"/>
                  <a:pt x="10064425" y="5852245"/>
                </a:cubicBezTo>
                <a:cubicBezTo>
                  <a:pt x="9798381" y="5896841"/>
                  <a:pt x="9531609" y="5936505"/>
                  <a:pt x="9264124" y="5971252"/>
                </a:cubicBezTo>
                <a:cubicBezTo>
                  <a:pt x="9061021" y="5997500"/>
                  <a:pt x="8857919" y="6022219"/>
                  <a:pt x="8654182" y="6042605"/>
                </a:cubicBezTo>
                <a:cubicBezTo>
                  <a:pt x="8416040" y="6065924"/>
                  <a:pt x="8177644" y="6087966"/>
                  <a:pt x="7938866" y="6105677"/>
                </a:cubicBezTo>
                <a:cubicBezTo>
                  <a:pt x="7628862" y="6128611"/>
                  <a:pt x="7318730" y="6146960"/>
                  <a:pt x="7008089" y="6158427"/>
                </a:cubicBezTo>
                <a:cubicBezTo>
                  <a:pt x="6855189" y="6164034"/>
                  <a:pt x="6702290" y="6167984"/>
                  <a:pt x="6549390" y="6172697"/>
                </a:cubicBezTo>
                <a:cubicBezTo>
                  <a:pt x="6510756" y="6170558"/>
                  <a:pt x="6472010" y="6172226"/>
                  <a:pt x="6433696" y="6177668"/>
                </a:cubicBezTo>
                <a:lnTo>
                  <a:pt x="6127899" y="6177668"/>
                </a:lnTo>
                <a:lnTo>
                  <a:pt x="6048391" y="6172953"/>
                </a:lnTo>
                <a:cubicBezTo>
                  <a:pt x="5810377" y="6160212"/>
                  <a:pt x="5572363" y="6146069"/>
                  <a:pt x="5334221" y="6135747"/>
                </a:cubicBezTo>
                <a:cubicBezTo>
                  <a:pt x="5026766" y="6123004"/>
                  <a:pt x="4719692" y="6101983"/>
                  <a:pt x="4413510" y="6072039"/>
                </a:cubicBezTo>
                <a:cubicBezTo>
                  <a:pt x="4088215" y="6040312"/>
                  <a:pt x="3763687" y="6004763"/>
                  <a:pt x="3438265" y="5970870"/>
                </a:cubicBezTo>
                <a:cubicBezTo>
                  <a:pt x="3099935" y="5935704"/>
                  <a:pt x="2762281" y="5895019"/>
                  <a:pt x="2425303" y="5848805"/>
                </a:cubicBezTo>
                <a:cubicBezTo>
                  <a:pt x="2047042" y="5797329"/>
                  <a:pt x="1669936" y="5738080"/>
                  <a:pt x="1293973" y="5671060"/>
                </a:cubicBezTo>
                <a:cubicBezTo>
                  <a:pt x="902168" y="5600534"/>
                  <a:pt x="512942" y="5519976"/>
                  <a:pt x="126888" y="5425029"/>
                </a:cubicBezTo>
                <a:lnTo>
                  <a:pt x="0" y="5392100"/>
                </a:lnTo>
                <a:lnTo>
                  <a:pt x="0" y="5333771"/>
                </a:lnTo>
                <a:lnTo>
                  <a:pt x="130837" y="5368509"/>
                </a:lnTo>
                <a:cubicBezTo>
                  <a:pt x="306720" y="5411799"/>
                  <a:pt x="483287" y="5452095"/>
                  <a:pt x="660204" y="5490001"/>
                </a:cubicBezTo>
                <a:cubicBezTo>
                  <a:pt x="1048569" y="5572948"/>
                  <a:pt x="1439228" y="5643664"/>
                  <a:pt x="1831416" y="5705715"/>
                </a:cubicBezTo>
                <a:cubicBezTo>
                  <a:pt x="2114917" y="5750440"/>
                  <a:pt x="2398801" y="5791595"/>
                  <a:pt x="2677204" y="5825742"/>
                </a:cubicBezTo>
                <a:cubicBezTo>
                  <a:pt x="2669177" y="5828418"/>
                  <a:pt x="2658222" y="5818097"/>
                  <a:pt x="2644716" y="5815549"/>
                </a:cubicBezTo>
                <a:cubicBezTo>
                  <a:pt x="2149740" y="5721171"/>
                  <a:pt x="1659233" y="5607352"/>
                  <a:pt x="1173182" y="5474074"/>
                </a:cubicBezTo>
                <a:cubicBezTo>
                  <a:pt x="940520" y="5410366"/>
                  <a:pt x="709302" y="5342134"/>
                  <a:pt x="479527" y="5269379"/>
                </a:cubicBezTo>
                <a:lnTo>
                  <a:pt x="0" y="5107083"/>
                </a:lnTo>
                <a:close/>
              </a:path>
            </a:pathLst>
          </a:custGeom>
        </p:spPr>
      </p:pic>
      <p:sp>
        <p:nvSpPr>
          <p:cNvPr id="2" name="Naslov 1">
            <a:extLst>
              <a:ext uri="{FF2B5EF4-FFF2-40B4-BE49-F238E27FC236}">
                <a16:creationId xmlns:a16="http://schemas.microsoft.com/office/drawing/2014/main" id="{AEE57E4A-1F25-4E96-8901-F49924368976}"/>
              </a:ext>
            </a:extLst>
          </p:cNvPr>
          <p:cNvSpPr>
            <a:spLocks noGrp="1"/>
          </p:cNvSpPr>
          <p:nvPr>
            <p:ph type="ctrTitle"/>
          </p:nvPr>
        </p:nvSpPr>
        <p:spPr>
          <a:xfrm>
            <a:off x="1524000" y="1026747"/>
            <a:ext cx="9144000" cy="2387600"/>
          </a:xfrm>
        </p:spPr>
        <p:txBody>
          <a:bodyPr>
            <a:normAutofit/>
          </a:bodyPr>
          <a:lstStyle/>
          <a:p>
            <a:pPr algn="ctr">
              <a:lnSpc>
                <a:spcPct val="90000"/>
              </a:lnSpc>
            </a:pPr>
            <a:r>
              <a:rPr lang="hr-HR" sz="8000">
                <a:solidFill>
                  <a:schemeClr val="bg1"/>
                </a:solidFill>
              </a:rPr>
              <a:t>School Lunch and Some Resolutions</a:t>
            </a:r>
          </a:p>
        </p:txBody>
      </p:sp>
      <p:sp>
        <p:nvSpPr>
          <p:cNvPr id="3" name="Podnaslov 2">
            <a:extLst>
              <a:ext uri="{FF2B5EF4-FFF2-40B4-BE49-F238E27FC236}">
                <a16:creationId xmlns:a16="http://schemas.microsoft.com/office/drawing/2014/main" id="{A9E94385-4556-423B-A962-91F88F627D6C}"/>
              </a:ext>
            </a:extLst>
          </p:cNvPr>
          <p:cNvSpPr>
            <a:spLocks noGrp="1"/>
          </p:cNvSpPr>
          <p:nvPr>
            <p:ph type="subTitle" idx="1"/>
          </p:nvPr>
        </p:nvSpPr>
        <p:spPr>
          <a:xfrm>
            <a:off x="1524000" y="3927080"/>
            <a:ext cx="9144000" cy="1197323"/>
          </a:xfrm>
        </p:spPr>
        <p:txBody>
          <a:bodyPr>
            <a:normAutofit/>
          </a:bodyPr>
          <a:lstStyle/>
          <a:p>
            <a:pPr algn="ctr">
              <a:lnSpc>
                <a:spcPct val="100000"/>
              </a:lnSpc>
            </a:pPr>
            <a:endParaRPr lang="hr-HR" sz="3200" dirty="0">
              <a:solidFill>
                <a:schemeClr val="bg1"/>
              </a:solidFill>
            </a:endParaRPr>
          </a:p>
          <a:p>
            <a:pPr algn="ctr">
              <a:lnSpc>
                <a:spcPct val="100000"/>
              </a:lnSpc>
            </a:pPr>
            <a:r>
              <a:rPr lang="hr-HR" sz="3200" dirty="0">
                <a:solidFill>
                  <a:schemeClr val="bg1"/>
                </a:solidFill>
              </a:rPr>
              <a:t>19</a:t>
            </a:r>
            <a:r>
              <a:rPr lang="hr-HR" sz="3200" baseline="30000" dirty="0">
                <a:solidFill>
                  <a:schemeClr val="bg1"/>
                </a:solidFill>
              </a:rPr>
              <a:t>th</a:t>
            </a:r>
            <a:r>
              <a:rPr lang="hr-HR" sz="3200" dirty="0">
                <a:solidFill>
                  <a:schemeClr val="bg1"/>
                </a:solidFill>
              </a:rPr>
              <a:t> May, 2020</a:t>
            </a:r>
          </a:p>
        </p:txBody>
      </p:sp>
      <p:sp>
        <p:nvSpPr>
          <p:cNvPr id="13" name="Rectangle 6">
            <a:extLst>
              <a:ext uri="{FF2B5EF4-FFF2-40B4-BE49-F238E27FC236}">
                <a16:creationId xmlns:a16="http://schemas.microsoft.com/office/drawing/2014/main" id="{DCB8EB4B-AFE9-41E8-95B0-F246E5740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3650059"/>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9726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1">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AA31FBAF-A6EC-4C56-87C1-65DC8EB5BE0A}"/>
              </a:ext>
            </a:extLst>
          </p:cNvPr>
          <p:cNvSpPr>
            <a:spLocks noGrp="1"/>
          </p:cNvSpPr>
          <p:nvPr>
            <p:ph type="ctrTitle"/>
          </p:nvPr>
        </p:nvSpPr>
        <p:spPr>
          <a:xfrm>
            <a:off x="638881" y="759978"/>
            <a:ext cx="10909640" cy="1065836"/>
          </a:xfrm>
        </p:spPr>
        <p:txBody>
          <a:bodyPr anchor="ctr">
            <a:normAutofit/>
          </a:bodyPr>
          <a:lstStyle/>
          <a:p>
            <a:r>
              <a:rPr lang="hr-HR" sz="2400" dirty="0">
                <a:latin typeface="Aharoni" panose="02010803020104030203" pitchFamily="2" charset="-79"/>
                <a:cs typeface="Aharoni" panose="02010803020104030203" pitchFamily="2" charset="-79"/>
              </a:rPr>
              <a:t>Već ste mi slali ovakve interaktivne listiće, ali nije loše podsjetiti se. Šaljete mi na </a:t>
            </a:r>
            <a:r>
              <a:rPr lang="hr-HR" sz="2400" dirty="0">
                <a:latin typeface="Aharoni" panose="02010803020104030203" pitchFamily="2" charset="-79"/>
                <a:cs typeface="Aharoni" panose="02010803020104030203" pitchFamily="2" charset="-79"/>
                <a:hlinkClick r:id="rId2"/>
              </a:rPr>
              <a:t>v.bertina@gmail.com</a:t>
            </a:r>
            <a:r>
              <a:rPr lang="hr-HR" sz="2400" dirty="0">
                <a:latin typeface="Aharoni" panose="02010803020104030203" pitchFamily="2" charset="-79"/>
                <a:cs typeface="Aharoni" panose="02010803020104030203" pitchFamily="2" charset="-79"/>
              </a:rPr>
              <a:t> </a:t>
            </a:r>
          </a:p>
        </p:txBody>
      </p:sp>
      <p:sp>
        <p:nvSpPr>
          <p:cNvPr id="3" name="Podnaslov 2">
            <a:extLst>
              <a:ext uri="{FF2B5EF4-FFF2-40B4-BE49-F238E27FC236}">
                <a16:creationId xmlns:a16="http://schemas.microsoft.com/office/drawing/2014/main" id="{B131CFAD-28C6-4F34-876C-0E47D4370537}"/>
              </a:ext>
            </a:extLst>
          </p:cNvPr>
          <p:cNvSpPr>
            <a:spLocks noGrp="1"/>
          </p:cNvSpPr>
          <p:nvPr>
            <p:ph type="subTitle" idx="1"/>
          </p:nvPr>
        </p:nvSpPr>
        <p:spPr>
          <a:xfrm>
            <a:off x="638881" y="1922561"/>
            <a:ext cx="10909643" cy="552659"/>
          </a:xfrm>
        </p:spPr>
        <p:txBody>
          <a:bodyPr anchor="ctr">
            <a:normAutofit/>
          </a:bodyPr>
          <a:lstStyle/>
          <a:p>
            <a:pPr algn="ctr"/>
            <a:endParaRPr lang="hr-HR" sz="2400"/>
          </a:p>
        </p:txBody>
      </p:sp>
      <p:sp>
        <p:nvSpPr>
          <p:cNvPr id="19" name="Rectangle 6">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27432"/>
          </a:xfrm>
          <a:custGeom>
            <a:avLst/>
            <a:gdLst>
              <a:gd name="connsiteX0" fmla="*/ 0 w 3291840"/>
              <a:gd name="connsiteY0" fmla="*/ 0 h 27432"/>
              <a:gd name="connsiteX1" fmla="*/ 625450 w 3291840"/>
              <a:gd name="connsiteY1" fmla="*/ 0 h 27432"/>
              <a:gd name="connsiteX2" fmla="*/ 1283818 w 3291840"/>
              <a:gd name="connsiteY2" fmla="*/ 0 h 27432"/>
              <a:gd name="connsiteX3" fmla="*/ 1975104 w 3291840"/>
              <a:gd name="connsiteY3" fmla="*/ 0 h 27432"/>
              <a:gd name="connsiteX4" fmla="*/ 2666390 w 3291840"/>
              <a:gd name="connsiteY4" fmla="*/ 0 h 27432"/>
              <a:gd name="connsiteX5" fmla="*/ 3291840 w 3291840"/>
              <a:gd name="connsiteY5" fmla="*/ 0 h 27432"/>
              <a:gd name="connsiteX6" fmla="*/ 3291840 w 3291840"/>
              <a:gd name="connsiteY6" fmla="*/ 27432 h 27432"/>
              <a:gd name="connsiteX7" fmla="*/ 2567635 w 3291840"/>
              <a:gd name="connsiteY7" fmla="*/ 27432 h 27432"/>
              <a:gd name="connsiteX8" fmla="*/ 1843430 w 3291840"/>
              <a:gd name="connsiteY8" fmla="*/ 27432 h 27432"/>
              <a:gd name="connsiteX9" fmla="*/ 1185062 w 3291840"/>
              <a:gd name="connsiteY9" fmla="*/ 27432 h 27432"/>
              <a:gd name="connsiteX10" fmla="*/ 0 w 3291840"/>
              <a:gd name="connsiteY10" fmla="*/ 27432 h 27432"/>
              <a:gd name="connsiteX11" fmla="*/ 0 w 329184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1840" h="27432" fill="none" extrusionOk="0">
                <a:moveTo>
                  <a:pt x="0" y="0"/>
                </a:moveTo>
                <a:cubicBezTo>
                  <a:pt x="173613" y="5552"/>
                  <a:pt x="489242" y="1770"/>
                  <a:pt x="625450" y="0"/>
                </a:cubicBezTo>
                <a:cubicBezTo>
                  <a:pt x="761658" y="-1770"/>
                  <a:pt x="1015131" y="32079"/>
                  <a:pt x="1283818" y="0"/>
                </a:cubicBezTo>
                <a:cubicBezTo>
                  <a:pt x="1552505" y="-32079"/>
                  <a:pt x="1752773" y="10771"/>
                  <a:pt x="1975104" y="0"/>
                </a:cubicBezTo>
                <a:cubicBezTo>
                  <a:pt x="2197435" y="-10771"/>
                  <a:pt x="2433070" y="21341"/>
                  <a:pt x="2666390" y="0"/>
                </a:cubicBezTo>
                <a:cubicBezTo>
                  <a:pt x="2899710" y="-21341"/>
                  <a:pt x="3028437" y="16612"/>
                  <a:pt x="3291840" y="0"/>
                </a:cubicBezTo>
                <a:cubicBezTo>
                  <a:pt x="3290674" y="7395"/>
                  <a:pt x="3291885" y="21864"/>
                  <a:pt x="3291840" y="27432"/>
                </a:cubicBezTo>
                <a:cubicBezTo>
                  <a:pt x="3043276" y="47012"/>
                  <a:pt x="2921041" y="-3764"/>
                  <a:pt x="2567635" y="27432"/>
                </a:cubicBezTo>
                <a:cubicBezTo>
                  <a:pt x="2214230" y="58628"/>
                  <a:pt x="2189623" y="-3875"/>
                  <a:pt x="1843430" y="27432"/>
                </a:cubicBezTo>
                <a:cubicBezTo>
                  <a:pt x="1497237" y="58739"/>
                  <a:pt x="1492584" y="38324"/>
                  <a:pt x="1185062" y="27432"/>
                </a:cubicBezTo>
                <a:cubicBezTo>
                  <a:pt x="877540" y="16540"/>
                  <a:pt x="313238" y="55587"/>
                  <a:pt x="0" y="27432"/>
                </a:cubicBezTo>
                <a:cubicBezTo>
                  <a:pt x="-503" y="20663"/>
                  <a:pt x="1168" y="5855"/>
                  <a:pt x="0" y="0"/>
                </a:cubicBezTo>
                <a:close/>
              </a:path>
              <a:path w="3291840" h="27432" stroke="0" extrusionOk="0">
                <a:moveTo>
                  <a:pt x="0" y="0"/>
                </a:moveTo>
                <a:cubicBezTo>
                  <a:pt x="281971" y="23935"/>
                  <a:pt x="485873" y="-14021"/>
                  <a:pt x="625450" y="0"/>
                </a:cubicBezTo>
                <a:cubicBezTo>
                  <a:pt x="765027" y="14021"/>
                  <a:pt x="1048900" y="27914"/>
                  <a:pt x="1185062" y="0"/>
                </a:cubicBezTo>
                <a:cubicBezTo>
                  <a:pt x="1321224" y="-27914"/>
                  <a:pt x="1648252" y="-3988"/>
                  <a:pt x="1909267" y="0"/>
                </a:cubicBezTo>
                <a:cubicBezTo>
                  <a:pt x="2170282" y="3988"/>
                  <a:pt x="2301957" y="25891"/>
                  <a:pt x="2534717" y="0"/>
                </a:cubicBezTo>
                <a:cubicBezTo>
                  <a:pt x="2767477" y="-25891"/>
                  <a:pt x="3078800" y="21500"/>
                  <a:pt x="3291840" y="0"/>
                </a:cubicBezTo>
                <a:cubicBezTo>
                  <a:pt x="3292033" y="12649"/>
                  <a:pt x="3290852" y="17989"/>
                  <a:pt x="3291840" y="27432"/>
                </a:cubicBezTo>
                <a:cubicBezTo>
                  <a:pt x="3120474" y="24858"/>
                  <a:pt x="2816568" y="13777"/>
                  <a:pt x="2633472" y="27432"/>
                </a:cubicBezTo>
                <a:cubicBezTo>
                  <a:pt x="2450376" y="41087"/>
                  <a:pt x="2160769" y="46494"/>
                  <a:pt x="1909267" y="27432"/>
                </a:cubicBezTo>
                <a:cubicBezTo>
                  <a:pt x="1657765" y="8370"/>
                  <a:pt x="1623992" y="18792"/>
                  <a:pt x="1349654" y="27432"/>
                </a:cubicBezTo>
                <a:cubicBezTo>
                  <a:pt x="1075316" y="36072"/>
                  <a:pt x="833426" y="43325"/>
                  <a:pt x="691286" y="27432"/>
                </a:cubicBezTo>
                <a:cubicBezTo>
                  <a:pt x="549146" y="11539"/>
                  <a:pt x="342011" y="33345"/>
                  <a:pt x="0" y="27432"/>
                </a:cubicBezTo>
                <a:cubicBezTo>
                  <a:pt x="1300" y="19678"/>
                  <a:pt x="-86" y="12044"/>
                  <a:pt x="0" y="0"/>
                </a:cubicBezTo>
                <a:close/>
              </a:path>
            </a:pathLst>
          </a:custGeom>
          <a:solidFill>
            <a:srgbClr val="2D61E3"/>
          </a:solidFill>
          <a:ln w="38100" cap="rnd">
            <a:solidFill>
              <a:srgbClr val="2D61E3"/>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Slika 6">
            <a:extLst>
              <a:ext uri="{FF2B5EF4-FFF2-40B4-BE49-F238E27FC236}">
                <a16:creationId xmlns:a16="http://schemas.microsoft.com/office/drawing/2014/main" id="{9BC6E2F8-800A-41B6-BBBB-BCC69F17C2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2352" y="2642616"/>
            <a:ext cx="3729791" cy="3895344"/>
          </a:xfrm>
          <a:prstGeom prst="rect">
            <a:avLst/>
          </a:prstGeom>
        </p:spPr>
      </p:pic>
      <p:pic>
        <p:nvPicPr>
          <p:cNvPr id="5" name="Slika 4" descr="Slika na kojoj se prikazuje snimka zaslona&#10;&#10;Opis je automatski generiran">
            <a:extLst>
              <a:ext uri="{FF2B5EF4-FFF2-40B4-BE49-F238E27FC236}">
                <a16:creationId xmlns:a16="http://schemas.microsoft.com/office/drawing/2014/main" id="{EF1C26DF-6DD5-479A-B13E-F0D46D2394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3247" y="2642616"/>
            <a:ext cx="3836913" cy="3895344"/>
          </a:xfrm>
          <a:prstGeom prst="rect">
            <a:avLst/>
          </a:prstGeom>
        </p:spPr>
      </p:pic>
      <p:sp>
        <p:nvSpPr>
          <p:cNvPr id="8" name="TekstniOkvir 7">
            <a:extLst>
              <a:ext uri="{FF2B5EF4-FFF2-40B4-BE49-F238E27FC236}">
                <a16:creationId xmlns:a16="http://schemas.microsoft.com/office/drawing/2014/main" id="{87AA33EE-9B6E-4457-B944-9D353CAD343C}"/>
              </a:ext>
            </a:extLst>
          </p:cNvPr>
          <p:cNvSpPr txBox="1"/>
          <p:nvPr/>
        </p:nvSpPr>
        <p:spPr>
          <a:xfrm>
            <a:off x="5122416" y="4012707"/>
            <a:ext cx="2020831" cy="370074"/>
          </a:xfrm>
          <a:prstGeom prst="rect">
            <a:avLst/>
          </a:prstGeom>
          <a:noFill/>
        </p:spPr>
        <p:txBody>
          <a:bodyPr wrap="square" rtlCol="0">
            <a:spAutoFit/>
          </a:bodyPr>
          <a:lstStyle/>
          <a:p>
            <a:r>
              <a:rPr lang="hr-HR" dirty="0">
                <a:latin typeface="Aharoni" panose="02010803020104030203" pitchFamily="2" charset="-79"/>
                <a:cs typeface="Aharoni" panose="02010803020104030203" pitchFamily="2" charset="-79"/>
              </a:rPr>
              <a:t>IME I PREZIME</a:t>
            </a:r>
          </a:p>
        </p:txBody>
      </p:sp>
      <p:sp>
        <p:nvSpPr>
          <p:cNvPr id="9" name="TekstniOkvir 8">
            <a:extLst>
              <a:ext uri="{FF2B5EF4-FFF2-40B4-BE49-F238E27FC236}">
                <a16:creationId xmlns:a16="http://schemas.microsoft.com/office/drawing/2014/main" id="{002A3000-D26C-4BDA-AB19-7C62478D9681}"/>
              </a:ext>
            </a:extLst>
          </p:cNvPr>
          <p:cNvSpPr txBox="1"/>
          <p:nvPr/>
        </p:nvSpPr>
        <p:spPr>
          <a:xfrm>
            <a:off x="6789847" y="4397781"/>
            <a:ext cx="820023" cy="276999"/>
          </a:xfrm>
          <a:prstGeom prst="rect">
            <a:avLst/>
          </a:prstGeom>
          <a:noFill/>
        </p:spPr>
        <p:txBody>
          <a:bodyPr wrap="square" rtlCol="0">
            <a:spAutoFit/>
          </a:bodyPr>
          <a:lstStyle/>
          <a:p>
            <a:r>
              <a:rPr lang="hr-HR" sz="1200" dirty="0">
                <a:latin typeface="Aharoni" panose="02010803020104030203" pitchFamily="2" charset="-79"/>
                <a:cs typeface="Aharoni" panose="02010803020104030203" pitchFamily="2" charset="-79"/>
              </a:rPr>
              <a:t>RAZRED</a:t>
            </a:r>
          </a:p>
        </p:txBody>
      </p:sp>
      <p:sp>
        <p:nvSpPr>
          <p:cNvPr id="10" name="TekstniOkvir 9">
            <a:extLst>
              <a:ext uri="{FF2B5EF4-FFF2-40B4-BE49-F238E27FC236}">
                <a16:creationId xmlns:a16="http://schemas.microsoft.com/office/drawing/2014/main" id="{82D85AC6-4DED-4F66-9C9B-517E68127ACF}"/>
              </a:ext>
            </a:extLst>
          </p:cNvPr>
          <p:cNvSpPr txBox="1"/>
          <p:nvPr/>
        </p:nvSpPr>
        <p:spPr>
          <a:xfrm>
            <a:off x="7199858" y="4674780"/>
            <a:ext cx="820023" cy="261610"/>
          </a:xfrm>
          <a:prstGeom prst="rect">
            <a:avLst/>
          </a:prstGeom>
          <a:noFill/>
        </p:spPr>
        <p:txBody>
          <a:bodyPr wrap="square" rtlCol="0">
            <a:spAutoFit/>
          </a:bodyPr>
          <a:lstStyle/>
          <a:p>
            <a:r>
              <a:rPr lang="hr-HR" sz="1100">
                <a:latin typeface="Aharoni" panose="02010803020104030203" pitchFamily="2" charset="-79"/>
                <a:cs typeface="Aharoni" panose="02010803020104030203" pitchFamily="2" charset="-79"/>
              </a:rPr>
              <a:t>PREDMET</a:t>
            </a:r>
            <a:endParaRPr lang="hr-HR" sz="1100" dirty="0">
              <a:latin typeface="Aharoni" panose="02010803020104030203" pitchFamily="2" charset="-79"/>
              <a:cs typeface="Aharoni" panose="02010803020104030203" pitchFamily="2" charset="-79"/>
            </a:endParaRPr>
          </a:p>
        </p:txBody>
      </p:sp>
      <p:sp>
        <p:nvSpPr>
          <p:cNvPr id="11" name="TekstniOkvir 10">
            <a:extLst>
              <a:ext uri="{FF2B5EF4-FFF2-40B4-BE49-F238E27FC236}">
                <a16:creationId xmlns:a16="http://schemas.microsoft.com/office/drawing/2014/main" id="{7533D999-2BBF-4278-8B69-3E654FE45940}"/>
              </a:ext>
            </a:extLst>
          </p:cNvPr>
          <p:cNvSpPr txBox="1"/>
          <p:nvPr/>
        </p:nvSpPr>
        <p:spPr>
          <a:xfrm>
            <a:off x="4992143" y="5129705"/>
            <a:ext cx="2823691" cy="369332"/>
          </a:xfrm>
          <a:prstGeom prst="rect">
            <a:avLst/>
          </a:prstGeom>
          <a:noFill/>
        </p:spPr>
        <p:txBody>
          <a:bodyPr wrap="square" rtlCol="0">
            <a:spAutoFit/>
          </a:bodyPr>
          <a:lstStyle/>
          <a:p>
            <a:r>
              <a:rPr lang="hr-HR" dirty="0">
                <a:latin typeface="Aharoni" panose="02010803020104030203" pitchFamily="2" charset="-79"/>
                <a:cs typeface="Aharoni" panose="02010803020104030203" pitchFamily="2" charset="-79"/>
              </a:rPr>
              <a:t>v.bertina@gmail.com</a:t>
            </a:r>
          </a:p>
        </p:txBody>
      </p:sp>
      <p:sp>
        <p:nvSpPr>
          <p:cNvPr id="13" name="Strelica: desno 12">
            <a:extLst>
              <a:ext uri="{FF2B5EF4-FFF2-40B4-BE49-F238E27FC236}">
                <a16:creationId xmlns:a16="http://schemas.microsoft.com/office/drawing/2014/main" id="{5F0099DD-A075-4BA0-AE96-254AE9223C56}"/>
              </a:ext>
            </a:extLst>
          </p:cNvPr>
          <p:cNvSpPr/>
          <p:nvPr/>
        </p:nvSpPr>
        <p:spPr>
          <a:xfrm>
            <a:off x="6789847" y="4136171"/>
            <a:ext cx="353400" cy="1767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5" name="Strelica: desno 14">
            <a:extLst>
              <a:ext uri="{FF2B5EF4-FFF2-40B4-BE49-F238E27FC236}">
                <a16:creationId xmlns:a16="http://schemas.microsoft.com/office/drawing/2014/main" id="{06A55C61-C96E-42B2-8628-73097FC81446}"/>
              </a:ext>
            </a:extLst>
          </p:cNvPr>
          <p:cNvSpPr/>
          <p:nvPr/>
        </p:nvSpPr>
        <p:spPr>
          <a:xfrm>
            <a:off x="7519386" y="4483223"/>
            <a:ext cx="500495" cy="1242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7" name="Strelica: desno 16">
            <a:extLst>
              <a:ext uri="{FF2B5EF4-FFF2-40B4-BE49-F238E27FC236}">
                <a16:creationId xmlns:a16="http://schemas.microsoft.com/office/drawing/2014/main" id="{A65C8D0E-443C-45D3-97E0-B4A36236796D}"/>
              </a:ext>
            </a:extLst>
          </p:cNvPr>
          <p:cNvSpPr/>
          <p:nvPr/>
        </p:nvSpPr>
        <p:spPr>
          <a:xfrm>
            <a:off x="7910004" y="4767309"/>
            <a:ext cx="166488" cy="1172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1" name="Strelica: desno 20">
            <a:extLst>
              <a:ext uri="{FF2B5EF4-FFF2-40B4-BE49-F238E27FC236}">
                <a16:creationId xmlns:a16="http://schemas.microsoft.com/office/drawing/2014/main" id="{25DB0AEA-3003-4075-9867-693BD428FA55}"/>
              </a:ext>
            </a:extLst>
          </p:cNvPr>
          <p:cNvSpPr/>
          <p:nvPr/>
        </p:nvSpPr>
        <p:spPr>
          <a:xfrm>
            <a:off x="7341833" y="5228948"/>
            <a:ext cx="400087" cy="1623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3538611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6CEBB66-BDDE-4894-8AB8-7487A49FBC53}"/>
              </a:ext>
            </a:extLst>
          </p:cNvPr>
          <p:cNvSpPr>
            <a:spLocks noGrp="1"/>
          </p:cNvSpPr>
          <p:nvPr>
            <p:ph type="ctrTitle"/>
          </p:nvPr>
        </p:nvSpPr>
        <p:spPr/>
        <p:txBody>
          <a:bodyPr/>
          <a:lstStyle/>
          <a:p>
            <a:r>
              <a:rPr lang="hr-HR" sz="2800" dirty="0">
                <a:latin typeface="Aharoni" panose="02010803020104030203" pitchFamily="2" charset="-79"/>
                <a:cs typeface="Aharoni" panose="02010803020104030203" pitchFamily="2" charset="-79"/>
              </a:rPr>
              <a:t>Današnja lekcija je o hrani, odnosno vi biste trebali nakon ove lekcije znati tražiti </a:t>
            </a:r>
            <a:r>
              <a:rPr lang="hr-HR" sz="2800" dirty="0">
                <a:solidFill>
                  <a:srgbClr val="92D050"/>
                </a:solidFill>
                <a:latin typeface="Aharoni" panose="02010803020104030203" pitchFamily="2" charset="-79"/>
                <a:cs typeface="Aharoni" panose="02010803020104030203" pitchFamily="2" charset="-79"/>
              </a:rPr>
              <a:t>što točno želite pri naručivanju, prihvatiti ili odbiti ponudu, zahvaliti, odgovoriti pristojno (Nema na čemu, Molim…), ispričati se te odgovoriti na ispriku… </a:t>
            </a:r>
            <a:r>
              <a:rPr lang="hr-HR" sz="2800" dirty="0">
                <a:latin typeface="Aharoni" panose="02010803020104030203" pitchFamily="2" charset="-79"/>
                <a:cs typeface="Aharoni" panose="02010803020104030203" pitchFamily="2" charset="-79"/>
              </a:rPr>
              <a:t>No, to sve biste trebali naučiti danas i u četvrtak.</a:t>
            </a:r>
            <a:br>
              <a:rPr lang="hr-HR" sz="2800" dirty="0">
                <a:latin typeface="Aharoni" panose="02010803020104030203" pitchFamily="2" charset="-79"/>
                <a:cs typeface="Aharoni" panose="02010803020104030203" pitchFamily="2" charset="-79"/>
              </a:rPr>
            </a:br>
            <a:r>
              <a:rPr lang="hr-HR" sz="2800" dirty="0">
                <a:latin typeface="Aharoni" panose="02010803020104030203" pitchFamily="2" charset="-79"/>
                <a:cs typeface="Aharoni" panose="02010803020104030203" pitchFamily="2" charset="-79"/>
              </a:rPr>
              <a:t>Za početak, listić kako biste ponovili nazive za hranu, koju ste učili u </a:t>
            </a:r>
            <a:r>
              <a:rPr lang="hr-HR" sz="4400" dirty="0">
                <a:latin typeface="Aharoni" panose="02010803020104030203" pitchFamily="2" charset="-79"/>
                <a:cs typeface="Aharoni" panose="02010803020104030203" pitchFamily="2" charset="-79"/>
              </a:rPr>
              <a:t>1., 4. </a:t>
            </a:r>
            <a:r>
              <a:rPr lang="hr-HR" sz="2800" dirty="0">
                <a:latin typeface="Aharoni" panose="02010803020104030203" pitchFamily="2" charset="-79"/>
                <a:cs typeface="Aharoni" panose="02010803020104030203" pitchFamily="2" charset="-79"/>
              </a:rPr>
              <a:t>i </a:t>
            </a:r>
            <a:r>
              <a:rPr lang="hr-HR" sz="4400" dirty="0">
                <a:latin typeface="Aharoni" panose="02010803020104030203" pitchFamily="2" charset="-79"/>
                <a:cs typeface="Aharoni" panose="02010803020104030203" pitchFamily="2" charset="-79"/>
              </a:rPr>
              <a:t>5.</a:t>
            </a:r>
            <a:r>
              <a:rPr lang="hr-HR" sz="2800" dirty="0">
                <a:latin typeface="Aharoni" panose="02010803020104030203" pitchFamily="2" charset="-79"/>
                <a:cs typeface="Aharoni" panose="02010803020104030203" pitchFamily="2" charset="-79"/>
              </a:rPr>
              <a:t> razredu. </a:t>
            </a:r>
            <a:r>
              <a:rPr lang="hr-HR" sz="2800" dirty="0">
                <a:solidFill>
                  <a:srgbClr val="92D050"/>
                </a:solidFill>
                <a:latin typeface="Aharoni" panose="02010803020104030203" pitchFamily="2" charset="-79"/>
                <a:cs typeface="Aharoni" panose="02010803020104030203" pitchFamily="2" charset="-79"/>
              </a:rPr>
              <a:t>Dovuci riječ ispod slike!</a:t>
            </a:r>
          </a:p>
        </p:txBody>
      </p:sp>
      <p:sp>
        <p:nvSpPr>
          <p:cNvPr id="3" name="Podnaslov 2">
            <a:extLst>
              <a:ext uri="{FF2B5EF4-FFF2-40B4-BE49-F238E27FC236}">
                <a16:creationId xmlns:a16="http://schemas.microsoft.com/office/drawing/2014/main" id="{A74E8DAA-0142-4827-8956-73281500289D}"/>
              </a:ext>
            </a:extLst>
          </p:cNvPr>
          <p:cNvSpPr>
            <a:spLocks noGrp="1"/>
          </p:cNvSpPr>
          <p:nvPr>
            <p:ph type="subTitle" idx="1"/>
          </p:nvPr>
        </p:nvSpPr>
        <p:spPr/>
        <p:txBody>
          <a:bodyPr/>
          <a:lstStyle/>
          <a:p>
            <a:r>
              <a:rPr lang="hr-HR" b="1" dirty="0">
                <a:hlinkClick r:id="rId2"/>
              </a:rPr>
              <a:t>https://www.liveworksheets.com/worksheets/en/English_as_a_Second_Language_(ESL)/Food/Food_-_multiple_choice_ik7569ip</a:t>
            </a:r>
            <a:endParaRPr lang="hr-HR" b="1" dirty="0"/>
          </a:p>
        </p:txBody>
      </p:sp>
    </p:spTree>
    <p:extLst>
      <p:ext uri="{BB962C8B-B14F-4D97-AF65-F5344CB8AC3E}">
        <p14:creationId xmlns:p14="http://schemas.microsoft.com/office/powerpoint/2010/main" val="3191972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12E7CC5-C78B-4EBD-9565-3FA00FAA6C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A4529A5-F675-429F-8044-01372BB13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rgbClr val="2D61E3"/>
          </a:solidFill>
          <a:ln w="6857" cap="flat">
            <a:noFill/>
            <a:prstDash val="solid"/>
            <a:miter/>
          </a:ln>
        </p:spPr>
        <p:txBody>
          <a:bodyPr wrap="square" rtlCol="0" anchor="ctr">
            <a:noAutofit/>
          </a:bodyPr>
          <a:lstStyle/>
          <a:p>
            <a:endParaRPr lang="en-US"/>
          </a:p>
        </p:txBody>
      </p:sp>
      <p:sp>
        <p:nvSpPr>
          <p:cNvPr id="2" name="Naslov 1">
            <a:extLst>
              <a:ext uri="{FF2B5EF4-FFF2-40B4-BE49-F238E27FC236}">
                <a16:creationId xmlns:a16="http://schemas.microsoft.com/office/drawing/2014/main" id="{AC1B6665-3A33-4FA7-870A-99E8A1FF6877}"/>
              </a:ext>
            </a:extLst>
          </p:cNvPr>
          <p:cNvSpPr>
            <a:spLocks noGrp="1"/>
          </p:cNvSpPr>
          <p:nvPr>
            <p:ph type="ctrTitle"/>
          </p:nvPr>
        </p:nvSpPr>
        <p:spPr>
          <a:xfrm>
            <a:off x="5622061" y="762538"/>
            <a:ext cx="5649349" cy="3199862"/>
          </a:xfrm>
        </p:spPr>
        <p:txBody>
          <a:bodyPr anchor="b">
            <a:normAutofit/>
          </a:bodyPr>
          <a:lstStyle/>
          <a:p>
            <a:pPr>
              <a:lnSpc>
                <a:spcPct val="90000"/>
              </a:lnSpc>
            </a:pPr>
            <a:r>
              <a:rPr lang="hr-HR" sz="3200" dirty="0">
                <a:solidFill>
                  <a:srgbClr val="FBF9F6"/>
                </a:solidFill>
                <a:latin typeface="Arial Black" panose="020B0A04020102020204" pitchFamily="34" charset="0"/>
              </a:rPr>
              <a:t>Sada zapiši nove riječi iz ove lekcije, udžbenik stranica 160, </a:t>
            </a:r>
            <a:r>
              <a:rPr lang="hr-HR" sz="3200" dirty="0" err="1">
                <a:solidFill>
                  <a:srgbClr val="FBF9F6"/>
                </a:solidFill>
                <a:latin typeface="Arial Black" panose="020B0A04020102020204" pitchFamily="34" charset="0"/>
              </a:rPr>
              <a:t>Lesson</a:t>
            </a:r>
            <a:r>
              <a:rPr lang="hr-HR" sz="3200" dirty="0">
                <a:solidFill>
                  <a:srgbClr val="FBF9F6"/>
                </a:solidFill>
                <a:latin typeface="Arial Black" panose="020B0A04020102020204" pitchFamily="34" charset="0"/>
              </a:rPr>
              <a:t> 4. </a:t>
            </a:r>
            <a:br>
              <a:rPr lang="hr-HR" sz="3200" dirty="0">
                <a:solidFill>
                  <a:srgbClr val="FBF9F6"/>
                </a:solidFill>
                <a:latin typeface="Arial Black" panose="020B0A04020102020204" pitchFamily="34" charset="0"/>
              </a:rPr>
            </a:br>
            <a:endParaRPr lang="hr-HR" sz="3200" dirty="0">
              <a:solidFill>
                <a:srgbClr val="FBF9F6"/>
              </a:solidFill>
              <a:latin typeface="Arial Black" panose="020B0A04020102020204" pitchFamily="34" charset="0"/>
            </a:endParaRPr>
          </a:p>
        </p:txBody>
      </p:sp>
      <p:sp>
        <p:nvSpPr>
          <p:cNvPr id="3" name="Podnaslov 2">
            <a:extLst>
              <a:ext uri="{FF2B5EF4-FFF2-40B4-BE49-F238E27FC236}">
                <a16:creationId xmlns:a16="http://schemas.microsoft.com/office/drawing/2014/main" id="{9D6514A5-D2FB-402F-96CF-7327464708C6}"/>
              </a:ext>
            </a:extLst>
          </p:cNvPr>
          <p:cNvSpPr>
            <a:spLocks noGrp="1"/>
          </p:cNvSpPr>
          <p:nvPr>
            <p:ph type="subTitle" idx="1"/>
          </p:nvPr>
        </p:nvSpPr>
        <p:spPr>
          <a:xfrm>
            <a:off x="5622061" y="4312561"/>
            <a:ext cx="5649349" cy="1687815"/>
          </a:xfrm>
        </p:spPr>
        <p:txBody>
          <a:bodyPr anchor="t">
            <a:normAutofit/>
          </a:bodyPr>
          <a:lstStyle/>
          <a:p>
            <a:r>
              <a:rPr lang="hr-HR" sz="3600" b="1" dirty="0">
                <a:solidFill>
                  <a:srgbClr val="FBF9F6"/>
                </a:solidFill>
              </a:rPr>
              <a:t>Pošalji </a:t>
            </a:r>
            <a:r>
              <a:rPr lang="hr-HR" sz="3600" b="1" dirty="0" err="1">
                <a:solidFill>
                  <a:srgbClr val="FBF9F6"/>
                </a:solidFill>
              </a:rPr>
              <a:t>fotku</a:t>
            </a:r>
            <a:r>
              <a:rPr lang="hr-HR" sz="3600" b="1" dirty="0">
                <a:solidFill>
                  <a:srgbClr val="FBF9F6"/>
                </a:solidFill>
              </a:rPr>
              <a:t> zapisanih riječi.  Pišete koje ne razumijete, oni koji imaju ocjene 1, 2 pišu sve…</a:t>
            </a:r>
          </a:p>
        </p:txBody>
      </p:sp>
      <p:pic>
        <p:nvPicPr>
          <p:cNvPr id="5" name="Slika 4" descr="Slika na kojoj se prikazuje soba&#10;&#10;Opis je automatski generiran">
            <a:extLst>
              <a:ext uri="{FF2B5EF4-FFF2-40B4-BE49-F238E27FC236}">
                <a16:creationId xmlns:a16="http://schemas.microsoft.com/office/drawing/2014/main" id="{7718A621-024D-4F0D-8DBE-1EF449FF61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925" y="965199"/>
            <a:ext cx="3279095" cy="4927602"/>
          </a:xfrm>
          <a:prstGeom prst="rect">
            <a:avLst/>
          </a:prstGeom>
        </p:spPr>
      </p:pic>
      <p:sp>
        <p:nvSpPr>
          <p:cNvPr id="23" name="Rectangle 6">
            <a:extLst>
              <a:ext uri="{FF2B5EF4-FFF2-40B4-BE49-F238E27FC236}">
                <a16:creationId xmlns:a16="http://schemas.microsoft.com/office/drawing/2014/main" id="{63DAB858-5A0C-4AFF-AAC6-705EDF8DB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7682" y="4043302"/>
            <a:ext cx="5303520" cy="27432"/>
          </a:xfrm>
          <a:custGeom>
            <a:avLst/>
            <a:gdLst>
              <a:gd name="connsiteX0" fmla="*/ 0 w 5303520"/>
              <a:gd name="connsiteY0" fmla="*/ 0 h 27432"/>
              <a:gd name="connsiteX1" fmla="*/ 556870 w 5303520"/>
              <a:gd name="connsiteY1" fmla="*/ 0 h 27432"/>
              <a:gd name="connsiteX2" fmla="*/ 1272845 w 5303520"/>
              <a:gd name="connsiteY2" fmla="*/ 0 h 27432"/>
              <a:gd name="connsiteX3" fmla="*/ 1882750 w 5303520"/>
              <a:gd name="connsiteY3" fmla="*/ 0 h 27432"/>
              <a:gd name="connsiteX4" fmla="*/ 2439619 w 5303520"/>
              <a:gd name="connsiteY4" fmla="*/ 0 h 27432"/>
              <a:gd name="connsiteX5" fmla="*/ 3155594 w 5303520"/>
              <a:gd name="connsiteY5" fmla="*/ 0 h 27432"/>
              <a:gd name="connsiteX6" fmla="*/ 3818534 w 5303520"/>
              <a:gd name="connsiteY6" fmla="*/ 0 h 27432"/>
              <a:gd name="connsiteX7" fmla="*/ 4481474 w 5303520"/>
              <a:gd name="connsiteY7" fmla="*/ 0 h 27432"/>
              <a:gd name="connsiteX8" fmla="*/ 5303520 w 5303520"/>
              <a:gd name="connsiteY8" fmla="*/ 0 h 27432"/>
              <a:gd name="connsiteX9" fmla="*/ 5303520 w 5303520"/>
              <a:gd name="connsiteY9" fmla="*/ 27432 h 27432"/>
              <a:gd name="connsiteX10" fmla="*/ 4746650 w 5303520"/>
              <a:gd name="connsiteY10" fmla="*/ 27432 h 27432"/>
              <a:gd name="connsiteX11" fmla="*/ 4242816 w 5303520"/>
              <a:gd name="connsiteY11" fmla="*/ 27432 h 27432"/>
              <a:gd name="connsiteX12" fmla="*/ 3526841 w 5303520"/>
              <a:gd name="connsiteY12" fmla="*/ 27432 h 27432"/>
              <a:gd name="connsiteX13" fmla="*/ 2969971 w 5303520"/>
              <a:gd name="connsiteY13" fmla="*/ 27432 h 27432"/>
              <a:gd name="connsiteX14" fmla="*/ 2253996 w 5303520"/>
              <a:gd name="connsiteY14" fmla="*/ 27432 h 27432"/>
              <a:gd name="connsiteX15" fmla="*/ 1484986 w 5303520"/>
              <a:gd name="connsiteY15" fmla="*/ 27432 h 27432"/>
              <a:gd name="connsiteX16" fmla="*/ 875081 w 5303520"/>
              <a:gd name="connsiteY16" fmla="*/ 27432 h 27432"/>
              <a:gd name="connsiteX17" fmla="*/ 0 w 5303520"/>
              <a:gd name="connsiteY17" fmla="*/ 27432 h 27432"/>
              <a:gd name="connsiteX18" fmla="*/ 0 w 5303520"/>
              <a:gd name="connsiteY18"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03520" h="27432" fill="none" extrusionOk="0">
                <a:moveTo>
                  <a:pt x="0" y="0"/>
                </a:moveTo>
                <a:cubicBezTo>
                  <a:pt x="191807" y="-19560"/>
                  <a:pt x="373092" y="14032"/>
                  <a:pt x="556870" y="0"/>
                </a:cubicBezTo>
                <a:cubicBezTo>
                  <a:pt x="740648" y="-14032"/>
                  <a:pt x="1109645" y="5886"/>
                  <a:pt x="1272845" y="0"/>
                </a:cubicBezTo>
                <a:cubicBezTo>
                  <a:pt x="1436045" y="-5886"/>
                  <a:pt x="1723352" y="-21940"/>
                  <a:pt x="1882750" y="0"/>
                </a:cubicBezTo>
                <a:cubicBezTo>
                  <a:pt x="2042148" y="21940"/>
                  <a:pt x="2308812" y="-23394"/>
                  <a:pt x="2439619" y="0"/>
                </a:cubicBezTo>
                <a:cubicBezTo>
                  <a:pt x="2570426" y="23394"/>
                  <a:pt x="2936980" y="-3315"/>
                  <a:pt x="3155594" y="0"/>
                </a:cubicBezTo>
                <a:cubicBezTo>
                  <a:pt x="3374208" y="3315"/>
                  <a:pt x="3528026" y="24519"/>
                  <a:pt x="3818534" y="0"/>
                </a:cubicBezTo>
                <a:cubicBezTo>
                  <a:pt x="4109042" y="-24519"/>
                  <a:pt x="4161759" y="-18720"/>
                  <a:pt x="4481474" y="0"/>
                </a:cubicBezTo>
                <a:cubicBezTo>
                  <a:pt x="4801189" y="18720"/>
                  <a:pt x="5011126" y="27308"/>
                  <a:pt x="5303520" y="0"/>
                </a:cubicBezTo>
                <a:cubicBezTo>
                  <a:pt x="5303593" y="13343"/>
                  <a:pt x="5303797" y="14402"/>
                  <a:pt x="5303520" y="27432"/>
                </a:cubicBezTo>
                <a:cubicBezTo>
                  <a:pt x="5132450" y="9645"/>
                  <a:pt x="4953391" y="27858"/>
                  <a:pt x="4746650" y="27432"/>
                </a:cubicBezTo>
                <a:cubicBezTo>
                  <a:pt x="4539909" y="27007"/>
                  <a:pt x="4361261" y="16312"/>
                  <a:pt x="4242816" y="27432"/>
                </a:cubicBezTo>
                <a:cubicBezTo>
                  <a:pt x="4124371" y="38552"/>
                  <a:pt x="3754907" y="30170"/>
                  <a:pt x="3526841" y="27432"/>
                </a:cubicBezTo>
                <a:cubicBezTo>
                  <a:pt x="3298775" y="24694"/>
                  <a:pt x="3164473" y="13057"/>
                  <a:pt x="2969971" y="27432"/>
                </a:cubicBezTo>
                <a:cubicBezTo>
                  <a:pt x="2775469" y="41808"/>
                  <a:pt x="2608536" y="11194"/>
                  <a:pt x="2253996" y="27432"/>
                </a:cubicBezTo>
                <a:cubicBezTo>
                  <a:pt x="1899456" y="43670"/>
                  <a:pt x="1752044" y="37933"/>
                  <a:pt x="1484986" y="27432"/>
                </a:cubicBezTo>
                <a:cubicBezTo>
                  <a:pt x="1217928" y="16932"/>
                  <a:pt x="1060609" y="4360"/>
                  <a:pt x="875081" y="27432"/>
                </a:cubicBezTo>
                <a:cubicBezTo>
                  <a:pt x="689553" y="50504"/>
                  <a:pt x="188846" y="34372"/>
                  <a:pt x="0" y="27432"/>
                </a:cubicBezTo>
                <a:cubicBezTo>
                  <a:pt x="-1027" y="16774"/>
                  <a:pt x="589" y="8401"/>
                  <a:pt x="0" y="0"/>
                </a:cubicBezTo>
                <a:close/>
              </a:path>
              <a:path w="5303520" h="27432" stroke="0" extrusionOk="0">
                <a:moveTo>
                  <a:pt x="0" y="0"/>
                </a:moveTo>
                <a:cubicBezTo>
                  <a:pt x="181149" y="2038"/>
                  <a:pt x="442175" y="-27591"/>
                  <a:pt x="609905" y="0"/>
                </a:cubicBezTo>
                <a:cubicBezTo>
                  <a:pt x="777636" y="27591"/>
                  <a:pt x="947554" y="-24271"/>
                  <a:pt x="1113739" y="0"/>
                </a:cubicBezTo>
                <a:cubicBezTo>
                  <a:pt x="1279924" y="24271"/>
                  <a:pt x="1721318" y="-30891"/>
                  <a:pt x="1882750" y="0"/>
                </a:cubicBezTo>
                <a:cubicBezTo>
                  <a:pt x="2044182" y="30891"/>
                  <a:pt x="2270822" y="-14002"/>
                  <a:pt x="2492654" y="0"/>
                </a:cubicBezTo>
                <a:cubicBezTo>
                  <a:pt x="2714486" y="14002"/>
                  <a:pt x="2822632" y="27292"/>
                  <a:pt x="3102559" y="0"/>
                </a:cubicBezTo>
                <a:cubicBezTo>
                  <a:pt x="3382487" y="-27292"/>
                  <a:pt x="3489743" y="-31235"/>
                  <a:pt x="3871570" y="0"/>
                </a:cubicBezTo>
                <a:cubicBezTo>
                  <a:pt x="4253397" y="31235"/>
                  <a:pt x="4301475" y="22800"/>
                  <a:pt x="4428439" y="0"/>
                </a:cubicBezTo>
                <a:cubicBezTo>
                  <a:pt x="4555403" y="-22800"/>
                  <a:pt x="5018410" y="43534"/>
                  <a:pt x="5303520" y="0"/>
                </a:cubicBezTo>
                <a:cubicBezTo>
                  <a:pt x="5303295" y="13080"/>
                  <a:pt x="5304172" y="14823"/>
                  <a:pt x="5303520" y="27432"/>
                </a:cubicBezTo>
                <a:cubicBezTo>
                  <a:pt x="5082751" y="27600"/>
                  <a:pt x="4993374" y="33244"/>
                  <a:pt x="4746650" y="27432"/>
                </a:cubicBezTo>
                <a:cubicBezTo>
                  <a:pt x="4499926" y="21621"/>
                  <a:pt x="4368648" y="1957"/>
                  <a:pt x="4083710" y="27432"/>
                </a:cubicBezTo>
                <a:cubicBezTo>
                  <a:pt x="3798772" y="52907"/>
                  <a:pt x="3729434" y="14645"/>
                  <a:pt x="3473806" y="27432"/>
                </a:cubicBezTo>
                <a:cubicBezTo>
                  <a:pt x="3218178" y="40219"/>
                  <a:pt x="3056855" y="39147"/>
                  <a:pt x="2704795" y="27432"/>
                </a:cubicBezTo>
                <a:cubicBezTo>
                  <a:pt x="2352735" y="15717"/>
                  <a:pt x="2319447" y="38401"/>
                  <a:pt x="1935785" y="27432"/>
                </a:cubicBezTo>
                <a:cubicBezTo>
                  <a:pt x="1552123" y="16464"/>
                  <a:pt x="1532619" y="8678"/>
                  <a:pt x="1378915" y="27432"/>
                </a:cubicBezTo>
                <a:cubicBezTo>
                  <a:pt x="1225211" y="46187"/>
                  <a:pt x="1038692" y="43452"/>
                  <a:pt x="715975" y="27432"/>
                </a:cubicBezTo>
                <a:cubicBezTo>
                  <a:pt x="393258" y="11412"/>
                  <a:pt x="303768" y="36088"/>
                  <a:pt x="0" y="27432"/>
                </a:cubicBezTo>
                <a:cubicBezTo>
                  <a:pt x="151" y="17585"/>
                  <a:pt x="-198" y="13251"/>
                  <a:pt x="0" y="0"/>
                </a:cubicBezTo>
                <a:close/>
              </a:path>
            </a:pathLst>
          </a:custGeom>
          <a:solidFill>
            <a:srgbClr val="FBF9F6"/>
          </a:solidFill>
          <a:ln w="41275" cap="rnd">
            <a:solidFill>
              <a:srgbClr val="FBF9F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3223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DB7BCCA-F4F9-4AE3-A9EC-F6008211F29F}"/>
              </a:ext>
            </a:extLst>
          </p:cNvPr>
          <p:cNvSpPr>
            <a:spLocks noGrp="1"/>
          </p:cNvSpPr>
          <p:nvPr>
            <p:ph type="ctrTitle"/>
          </p:nvPr>
        </p:nvSpPr>
        <p:spPr/>
        <p:txBody>
          <a:bodyPr/>
          <a:lstStyle/>
          <a:p>
            <a:r>
              <a:rPr lang="hr-HR" sz="2400" dirty="0" err="1">
                <a:latin typeface="Arial Black" panose="020B0A04020102020204" pitchFamily="34" charset="0"/>
              </a:rPr>
              <a:t>Now</a:t>
            </a:r>
            <a:r>
              <a:rPr lang="hr-HR" sz="2400" dirty="0">
                <a:latin typeface="Arial Black" panose="020B0A04020102020204" pitchFamily="34" charset="0"/>
              </a:rPr>
              <a:t> </a:t>
            </a:r>
            <a:r>
              <a:rPr lang="hr-HR" sz="2400" dirty="0" err="1">
                <a:latin typeface="Arial Black" panose="020B0A04020102020204" pitchFamily="34" charset="0"/>
              </a:rPr>
              <a:t>open</a:t>
            </a:r>
            <a:r>
              <a:rPr lang="hr-HR" sz="2400" dirty="0">
                <a:latin typeface="Arial Black" panose="020B0A04020102020204" pitchFamily="34" charset="0"/>
              </a:rPr>
              <a:t> </a:t>
            </a:r>
            <a:r>
              <a:rPr lang="hr-HR" sz="2400" dirty="0" err="1">
                <a:latin typeface="Arial Black" panose="020B0A04020102020204" pitchFamily="34" charset="0"/>
              </a:rPr>
              <a:t>your</a:t>
            </a:r>
            <a:r>
              <a:rPr lang="hr-HR" sz="2400" dirty="0">
                <a:latin typeface="Arial Black" panose="020B0A04020102020204" pitchFamily="34" charset="0"/>
              </a:rPr>
              <a:t> </a:t>
            </a:r>
            <a:r>
              <a:rPr lang="hr-HR" sz="2400" dirty="0" err="1">
                <a:latin typeface="Arial Black" panose="020B0A04020102020204" pitchFamily="34" charset="0"/>
              </a:rPr>
              <a:t>book</a:t>
            </a:r>
            <a:r>
              <a:rPr lang="hr-HR" sz="2400" dirty="0">
                <a:latin typeface="Arial Black" panose="020B0A04020102020204" pitchFamily="34" charset="0"/>
              </a:rPr>
              <a:t> at </a:t>
            </a:r>
            <a:r>
              <a:rPr lang="hr-HR" sz="2400" dirty="0" err="1">
                <a:latin typeface="Arial Black" panose="020B0A04020102020204" pitchFamily="34" charset="0"/>
              </a:rPr>
              <a:t>page</a:t>
            </a:r>
            <a:r>
              <a:rPr lang="hr-HR" sz="2400" dirty="0">
                <a:latin typeface="Arial Black" panose="020B0A04020102020204" pitchFamily="34" charset="0"/>
              </a:rPr>
              <a:t> 112. </a:t>
            </a:r>
            <a:br>
              <a:rPr lang="hr-HR" sz="2400" dirty="0">
                <a:latin typeface="Arial Black" panose="020B0A04020102020204" pitchFamily="34" charset="0"/>
              </a:rPr>
            </a:br>
            <a:r>
              <a:rPr lang="hr-HR" sz="2400" dirty="0">
                <a:latin typeface="Arial Black" panose="020B0A04020102020204" pitchFamily="34" charset="0"/>
              </a:rPr>
              <a:t>Sada otvori udžbenik na stranici 112.</a:t>
            </a:r>
            <a:br>
              <a:rPr lang="hr-HR" sz="2400" dirty="0">
                <a:latin typeface="Arial Black" panose="020B0A04020102020204" pitchFamily="34" charset="0"/>
              </a:rPr>
            </a:br>
            <a:br>
              <a:rPr lang="hr-HR" sz="2400" dirty="0">
                <a:latin typeface="Arial Black" panose="020B0A04020102020204" pitchFamily="34" charset="0"/>
              </a:rPr>
            </a:br>
            <a:r>
              <a:rPr lang="hr-HR" sz="2400" dirty="0">
                <a:latin typeface="Arial Black" panose="020B0A04020102020204" pitchFamily="34" charset="0"/>
              </a:rPr>
              <a:t>Poslušaj 4 kratka dijaloga. Vrijeme je ručka u školi. Brian, </a:t>
            </a:r>
            <a:r>
              <a:rPr lang="hr-HR" sz="2400" dirty="0" err="1">
                <a:latin typeface="Arial Black" panose="020B0A04020102020204" pitchFamily="34" charset="0"/>
              </a:rPr>
              <a:t>Celia</a:t>
            </a:r>
            <a:r>
              <a:rPr lang="hr-HR" sz="2400" dirty="0">
                <a:latin typeface="Arial Black" panose="020B0A04020102020204" pitchFamily="34" charset="0"/>
              </a:rPr>
              <a:t>, Jill i Simon su u školskoj kantini. Nedostaju rečenice koje se nalaze u B zadatku na 113. stranici. Prvo pročitaj te rečenice, a onda tek poslušaj zvučni zapis i zapiši broj rečenice u odgovarajući kvadratić.</a:t>
            </a:r>
          </a:p>
        </p:txBody>
      </p:sp>
      <p:sp>
        <p:nvSpPr>
          <p:cNvPr id="3" name="Podnaslov 2">
            <a:extLst>
              <a:ext uri="{FF2B5EF4-FFF2-40B4-BE49-F238E27FC236}">
                <a16:creationId xmlns:a16="http://schemas.microsoft.com/office/drawing/2014/main" id="{F0403300-1CCE-484B-A2F3-30E837C88603}"/>
              </a:ext>
            </a:extLst>
          </p:cNvPr>
          <p:cNvSpPr>
            <a:spLocks noGrp="1"/>
          </p:cNvSpPr>
          <p:nvPr>
            <p:ph type="subTitle" idx="1"/>
          </p:nvPr>
        </p:nvSpPr>
        <p:spPr/>
        <p:txBody>
          <a:bodyPr/>
          <a:lstStyle/>
          <a:p>
            <a:endParaRPr lang="hr-HR" dirty="0"/>
          </a:p>
        </p:txBody>
      </p:sp>
      <p:pic>
        <p:nvPicPr>
          <p:cNvPr id="4" name="12_track_12_7">
            <a:hlinkClick r:id="" action="ppaction://media"/>
            <a:extLst>
              <a:ext uri="{FF2B5EF4-FFF2-40B4-BE49-F238E27FC236}">
                <a16:creationId xmlns:a16="http://schemas.microsoft.com/office/drawing/2014/main" id="{D16579B2-FDDE-407E-A962-07625DD8172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379869" y="4829705"/>
            <a:ext cx="1571348" cy="1571348"/>
          </a:xfrm>
          <a:prstGeom prst="rect">
            <a:avLst/>
          </a:prstGeom>
        </p:spPr>
      </p:pic>
    </p:spTree>
    <p:extLst>
      <p:ext uri="{BB962C8B-B14F-4D97-AF65-F5344CB8AC3E}">
        <p14:creationId xmlns:p14="http://schemas.microsoft.com/office/powerpoint/2010/main" val="31973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781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F12E7CC5-C78B-4EBD-9565-3FA00FAA6C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3A4529A5-F675-429F-8044-01372BB13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rgbClr val="2D61E3"/>
          </a:solidFill>
          <a:ln w="6857" cap="flat">
            <a:noFill/>
            <a:prstDash val="solid"/>
            <a:miter/>
          </a:ln>
        </p:spPr>
        <p:txBody>
          <a:bodyPr wrap="square" rtlCol="0" anchor="ctr">
            <a:noAutofit/>
          </a:bodyPr>
          <a:lstStyle/>
          <a:p>
            <a:endParaRPr lang="en-US"/>
          </a:p>
        </p:txBody>
      </p:sp>
      <p:sp>
        <p:nvSpPr>
          <p:cNvPr id="2" name="Naslov 1">
            <a:extLst>
              <a:ext uri="{FF2B5EF4-FFF2-40B4-BE49-F238E27FC236}">
                <a16:creationId xmlns:a16="http://schemas.microsoft.com/office/drawing/2014/main" id="{CF890BA1-B496-4D63-9326-E6AA48C06C6A}"/>
              </a:ext>
            </a:extLst>
          </p:cNvPr>
          <p:cNvSpPr>
            <a:spLocks noGrp="1"/>
          </p:cNvSpPr>
          <p:nvPr>
            <p:ph type="ctrTitle"/>
          </p:nvPr>
        </p:nvSpPr>
        <p:spPr>
          <a:xfrm>
            <a:off x="5622061" y="762538"/>
            <a:ext cx="5649349" cy="3199862"/>
          </a:xfrm>
        </p:spPr>
        <p:txBody>
          <a:bodyPr anchor="b">
            <a:normAutofit/>
          </a:bodyPr>
          <a:lstStyle/>
          <a:p>
            <a:pPr>
              <a:lnSpc>
                <a:spcPct val="90000"/>
              </a:lnSpc>
            </a:pPr>
            <a:r>
              <a:rPr lang="hr-HR" sz="2000">
                <a:solidFill>
                  <a:srgbClr val="FBF9F6"/>
                </a:solidFill>
                <a:latin typeface="Aharoni" panose="02010803020104030203" pitchFamily="2" charset="-79"/>
                <a:cs typeface="Aharoni" panose="02010803020104030203" pitchFamily="2" charset="-79"/>
              </a:rPr>
              <a:t>U četvrtak na zoomu čitate ove tekstove tako da je moja preporuka da ih danas poslušate nekoliko puta. Smatram da vam je zoom pomoć da lakše shvatite, ako smatrate da vam ne treba, vi ne morate doći. Mi ćemo na zoomu usmeno prevesti tekstove, a onaj tko ne dođe na zoom će ih prevesti pismeno. </a:t>
            </a:r>
          </a:p>
        </p:txBody>
      </p:sp>
      <p:sp>
        <p:nvSpPr>
          <p:cNvPr id="3" name="Podnaslov 2">
            <a:extLst>
              <a:ext uri="{FF2B5EF4-FFF2-40B4-BE49-F238E27FC236}">
                <a16:creationId xmlns:a16="http://schemas.microsoft.com/office/drawing/2014/main" id="{3A3FD229-14CB-41AF-9301-03BD998C687A}"/>
              </a:ext>
            </a:extLst>
          </p:cNvPr>
          <p:cNvSpPr>
            <a:spLocks noGrp="1"/>
          </p:cNvSpPr>
          <p:nvPr>
            <p:ph type="subTitle" idx="1"/>
          </p:nvPr>
        </p:nvSpPr>
        <p:spPr>
          <a:xfrm>
            <a:off x="5622061" y="4312561"/>
            <a:ext cx="5649349" cy="1687815"/>
          </a:xfrm>
        </p:spPr>
        <p:txBody>
          <a:bodyPr anchor="t">
            <a:normAutofit/>
          </a:bodyPr>
          <a:lstStyle/>
          <a:p>
            <a:pPr>
              <a:lnSpc>
                <a:spcPct val="100000"/>
              </a:lnSpc>
            </a:pPr>
            <a:r>
              <a:rPr lang="hr-HR" sz="2500">
                <a:solidFill>
                  <a:srgbClr val="FBF9F6"/>
                </a:solidFill>
                <a:latin typeface="Arial Rounded MT Bold" panose="020F0704030504030204" pitchFamily="34" charset="0"/>
              </a:rPr>
              <a:t>So, danas mi šaljete sliku prepisanih riječi, udžbenik stranica 112 i interaktivni listić na moj mail. </a:t>
            </a:r>
            <a:r>
              <a:rPr lang="hr-HR" sz="2500" b="1">
                <a:ln w="12700">
                  <a:solidFill>
                    <a:schemeClr val="tx2">
                      <a:lumMod val="75000"/>
                    </a:schemeClr>
                  </a:solidFill>
                  <a:prstDash val="solid"/>
                </a:ln>
                <a:solidFill>
                  <a:srgbClr val="FBF9F6"/>
                </a:solidFill>
                <a:effectLst>
                  <a:outerShdw dist="38100" dir="2640000" algn="bl" rotWithShape="0">
                    <a:schemeClr val="tx2">
                      <a:lumMod val="75000"/>
                    </a:schemeClr>
                  </a:outerShdw>
                </a:effectLst>
                <a:latin typeface="Arial Rounded MT Bold" panose="020F0704030504030204" pitchFamily="34" charset="0"/>
              </a:rPr>
              <a:t>GOODBYE!!!</a:t>
            </a:r>
            <a:endParaRPr lang="hr-HR" sz="2500">
              <a:solidFill>
                <a:srgbClr val="FBF9F6"/>
              </a:solidFill>
              <a:latin typeface="Arial Rounded MT Bold" panose="020F0704030504030204" pitchFamily="34" charset="0"/>
            </a:endParaRPr>
          </a:p>
        </p:txBody>
      </p:sp>
      <p:pic>
        <p:nvPicPr>
          <p:cNvPr id="6" name="Slika 5">
            <a:extLst>
              <a:ext uri="{FF2B5EF4-FFF2-40B4-BE49-F238E27FC236}">
                <a16:creationId xmlns:a16="http://schemas.microsoft.com/office/drawing/2014/main" id="{25180D23-7582-4C1B-B2B0-2FCB021A43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988" y="1744515"/>
            <a:ext cx="3368969" cy="3368969"/>
          </a:xfrm>
          <a:prstGeom prst="rect">
            <a:avLst/>
          </a:prstGeom>
        </p:spPr>
      </p:pic>
      <p:sp>
        <p:nvSpPr>
          <p:cNvPr id="24" name="Rectangle 6">
            <a:extLst>
              <a:ext uri="{FF2B5EF4-FFF2-40B4-BE49-F238E27FC236}">
                <a16:creationId xmlns:a16="http://schemas.microsoft.com/office/drawing/2014/main" id="{63DAB858-5A0C-4AFF-AAC6-705EDF8DB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7682" y="4043302"/>
            <a:ext cx="5303520" cy="27432"/>
          </a:xfrm>
          <a:custGeom>
            <a:avLst/>
            <a:gdLst>
              <a:gd name="connsiteX0" fmla="*/ 0 w 5303520"/>
              <a:gd name="connsiteY0" fmla="*/ 0 h 27432"/>
              <a:gd name="connsiteX1" fmla="*/ 556870 w 5303520"/>
              <a:gd name="connsiteY1" fmla="*/ 0 h 27432"/>
              <a:gd name="connsiteX2" fmla="*/ 1272845 w 5303520"/>
              <a:gd name="connsiteY2" fmla="*/ 0 h 27432"/>
              <a:gd name="connsiteX3" fmla="*/ 1882750 w 5303520"/>
              <a:gd name="connsiteY3" fmla="*/ 0 h 27432"/>
              <a:gd name="connsiteX4" fmla="*/ 2439619 w 5303520"/>
              <a:gd name="connsiteY4" fmla="*/ 0 h 27432"/>
              <a:gd name="connsiteX5" fmla="*/ 3155594 w 5303520"/>
              <a:gd name="connsiteY5" fmla="*/ 0 h 27432"/>
              <a:gd name="connsiteX6" fmla="*/ 3818534 w 5303520"/>
              <a:gd name="connsiteY6" fmla="*/ 0 h 27432"/>
              <a:gd name="connsiteX7" fmla="*/ 4481474 w 5303520"/>
              <a:gd name="connsiteY7" fmla="*/ 0 h 27432"/>
              <a:gd name="connsiteX8" fmla="*/ 5303520 w 5303520"/>
              <a:gd name="connsiteY8" fmla="*/ 0 h 27432"/>
              <a:gd name="connsiteX9" fmla="*/ 5303520 w 5303520"/>
              <a:gd name="connsiteY9" fmla="*/ 27432 h 27432"/>
              <a:gd name="connsiteX10" fmla="*/ 4746650 w 5303520"/>
              <a:gd name="connsiteY10" fmla="*/ 27432 h 27432"/>
              <a:gd name="connsiteX11" fmla="*/ 4242816 w 5303520"/>
              <a:gd name="connsiteY11" fmla="*/ 27432 h 27432"/>
              <a:gd name="connsiteX12" fmla="*/ 3526841 w 5303520"/>
              <a:gd name="connsiteY12" fmla="*/ 27432 h 27432"/>
              <a:gd name="connsiteX13" fmla="*/ 2969971 w 5303520"/>
              <a:gd name="connsiteY13" fmla="*/ 27432 h 27432"/>
              <a:gd name="connsiteX14" fmla="*/ 2253996 w 5303520"/>
              <a:gd name="connsiteY14" fmla="*/ 27432 h 27432"/>
              <a:gd name="connsiteX15" fmla="*/ 1484986 w 5303520"/>
              <a:gd name="connsiteY15" fmla="*/ 27432 h 27432"/>
              <a:gd name="connsiteX16" fmla="*/ 875081 w 5303520"/>
              <a:gd name="connsiteY16" fmla="*/ 27432 h 27432"/>
              <a:gd name="connsiteX17" fmla="*/ 0 w 5303520"/>
              <a:gd name="connsiteY17" fmla="*/ 27432 h 27432"/>
              <a:gd name="connsiteX18" fmla="*/ 0 w 5303520"/>
              <a:gd name="connsiteY18"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03520" h="27432" fill="none" extrusionOk="0">
                <a:moveTo>
                  <a:pt x="0" y="0"/>
                </a:moveTo>
                <a:cubicBezTo>
                  <a:pt x="191807" y="-19560"/>
                  <a:pt x="373092" y="14032"/>
                  <a:pt x="556870" y="0"/>
                </a:cubicBezTo>
                <a:cubicBezTo>
                  <a:pt x="740648" y="-14032"/>
                  <a:pt x="1109645" y="5886"/>
                  <a:pt x="1272845" y="0"/>
                </a:cubicBezTo>
                <a:cubicBezTo>
                  <a:pt x="1436045" y="-5886"/>
                  <a:pt x="1723352" y="-21940"/>
                  <a:pt x="1882750" y="0"/>
                </a:cubicBezTo>
                <a:cubicBezTo>
                  <a:pt x="2042148" y="21940"/>
                  <a:pt x="2308812" y="-23394"/>
                  <a:pt x="2439619" y="0"/>
                </a:cubicBezTo>
                <a:cubicBezTo>
                  <a:pt x="2570426" y="23394"/>
                  <a:pt x="2936980" y="-3315"/>
                  <a:pt x="3155594" y="0"/>
                </a:cubicBezTo>
                <a:cubicBezTo>
                  <a:pt x="3374208" y="3315"/>
                  <a:pt x="3528026" y="24519"/>
                  <a:pt x="3818534" y="0"/>
                </a:cubicBezTo>
                <a:cubicBezTo>
                  <a:pt x="4109042" y="-24519"/>
                  <a:pt x="4161759" y="-18720"/>
                  <a:pt x="4481474" y="0"/>
                </a:cubicBezTo>
                <a:cubicBezTo>
                  <a:pt x="4801189" y="18720"/>
                  <a:pt x="5011126" y="27308"/>
                  <a:pt x="5303520" y="0"/>
                </a:cubicBezTo>
                <a:cubicBezTo>
                  <a:pt x="5303593" y="13343"/>
                  <a:pt x="5303797" y="14402"/>
                  <a:pt x="5303520" y="27432"/>
                </a:cubicBezTo>
                <a:cubicBezTo>
                  <a:pt x="5132450" y="9645"/>
                  <a:pt x="4953391" y="27858"/>
                  <a:pt x="4746650" y="27432"/>
                </a:cubicBezTo>
                <a:cubicBezTo>
                  <a:pt x="4539909" y="27007"/>
                  <a:pt x="4361261" y="16312"/>
                  <a:pt x="4242816" y="27432"/>
                </a:cubicBezTo>
                <a:cubicBezTo>
                  <a:pt x="4124371" y="38552"/>
                  <a:pt x="3754907" y="30170"/>
                  <a:pt x="3526841" y="27432"/>
                </a:cubicBezTo>
                <a:cubicBezTo>
                  <a:pt x="3298775" y="24694"/>
                  <a:pt x="3164473" y="13057"/>
                  <a:pt x="2969971" y="27432"/>
                </a:cubicBezTo>
                <a:cubicBezTo>
                  <a:pt x="2775469" y="41808"/>
                  <a:pt x="2608536" y="11194"/>
                  <a:pt x="2253996" y="27432"/>
                </a:cubicBezTo>
                <a:cubicBezTo>
                  <a:pt x="1899456" y="43670"/>
                  <a:pt x="1752044" y="37933"/>
                  <a:pt x="1484986" y="27432"/>
                </a:cubicBezTo>
                <a:cubicBezTo>
                  <a:pt x="1217928" y="16932"/>
                  <a:pt x="1060609" y="4360"/>
                  <a:pt x="875081" y="27432"/>
                </a:cubicBezTo>
                <a:cubicBezTo>
                  <a:pt x="689553" y="50504"/>
                  <a:pt x="188846" y="34372"/>
                  <a:pt x="0" y="27432"/>
                </a:cubicBezTo>
                <a:cubicBezTo>
                  <a:pt x="-1027" y="16774"/>
                  <a:pt x="589" y="8401"/>
                  <a:pt x="0" y="0"/>
                </a:cubicBezTo>
                <a:close/>
              </a:path>
              <a:path w="5303520" h="27432" stroke="0" extrusionOk="0">
                <a:moveTo>
                  <a:pt x="0" y="0"/>
                </a:moveTo>
                <a:cubicBezTo>
                  <a:pt x="181149" y="2038"/>
                  <a:pt x="442175" y="-27591"/>
                  <a:pt x="609905" y="0"/>
                </a:cubicBezTo>
                <a:cubicBezTo>
                  <a:pt x="777636" y="27591"/>
                  <a:pt x="947554" y="-24271"/>
                  <a:pt x="1113739" y="0"/>
                </a:cubicBezTo>
                <a:cubicBezTo>
                  <a:pt x="1279924" y="24271"/>
                  <a:pt x="1721318" y="-30891"/>
                  <a:pt x="1882750" y="0"/>
                </a:cubicBezTo>
                <a:cubicBezTo>
                  <a:pt x="2044182" y="30891"/>
                  <a:pt x="2270822" y="-14002"/>
                  <a:pt x="2492654" y="0"/>
                </a:cubicBezTo>
                <a:cubicBezTo>
                  <a:pt x="2714486" y="14002"/>
                  <a:pt x="2822632" y="27292"/>
                  <a:pt x="3102559" y="0"/>
                </a:cubicBezTo>
                <a:cubicBezTo>
                  <a:pt x="3382487" y="-27292"/>
                  <a:pt x="3489743" y="-31235"/>
                  <a:pt x="3871570" y="0"/>
                </a:cubicBezTo>
                <a:cubicBezTo>
                  <a:pt x="4253397" y="31235"/>
                  <a:pt x="4301475" y="22800"/>
                  <a:pt x="4428439" y="0"/>
                </a:cubicBezTo>
                <a:cubicBezTo>
                  <a:pt x="4555403" y="-22800"/>
                  <a:pt x="5018410" y="43534"/>
                  <a:pt x="5303520" y="0"/>
                </a:cubicBezTo>
                <a:cubicBezTo>
                  <a:pt x="5303295" y="13080"/>
                  <a:pt x="5304172" y="14823"/>
                  <a:pt x="5303520" y="27432"/>
                </a:cubicBezTo>
                <a:cubicBezTo>
                  <a:pt x="5082751" y="27600"/>
                  <a:pt x="4993374" y="33244"/>
                  <a:pt x="4746650" y="27432"/>
                </a:cubicBezTo>
                <a:cubicBezTo>
                  <a:pt x="4499926" y="21621"/>
                  <a:pt x="4368648" y="1957"/>
                  <a:pt x="4083710" y="27432"/>
                </a:cubicBezTo>
                <a:cubicBezTo>
                  <a:pt x="3798772" y="52907"/>
                  <a:pt x="3729434" y="14645"/>
                  <a:pt x="3473806" y="27432"/>
                </a:cubicBezTo>
                <a:cubicBezTo>
                  <a:pt x="3218178" y="40219"/>
                  <a:pt x="3056855" y="39147"/>
                  <a:pt x="2704795" y="27432"/>
                </a:cubicBezTo>
                <a:cubicBezTo>
                  <a:pt x="2352735" y="15717"/>
                  <a:pt x="2319447" y="38401"/>
                  <a:pt x="1935785" y="27432"/>
                </a:cubicBezTo>
                <a:cubicBezTo>
                  <a:pt x="1552123" y="16464"/>
                  <a:pt x="1532619" y="8678"/>
                  <a:pt x="1378915" y="27432"/>
                </a:cubicBezTo>
                <a:cubicBezTo>
                  <a:pt x="1225211" y="46187"/>
                  <a:pt x="1038692" y="43452"/>
                  <a:pt x="715975" y="27432"/>
                </a:cubicBezTo>
                <a:cubicBezTo>
                  <a:pt x="393258" y="11412"/>
                  <a:pt x="303768" y="36088"/>
                  <a:pt x="0" y="27432"/>
                </a:cubicBezTo>
                <a:cubicBezTo>
                  <a:pt x="151" y="17585"/>
                  <a:pt x="-198" y="13251"/>
                  <a:pt x="0" y="0"/>
                </a:cubicBezTo>
                <a:close/>
              </a:path>
            </a:pathLst>
          </a:custGeom>
          <a:solidFill>
            <a:srgbClr val="FBF9F6"/>
          </a:solidFill>
          <a:ln w="41275" cap="rnd">
            <a:solidFill>
              <a:srgbClr val="FBF9F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3883174"/>
      </p:ext>
    </p:extLst>
  </p:cSld>
  <p:clrMapOvr>
    <a:masterClrMapping/>
  </p:clrMapOvr>
</p:sld>
</file>

<file path=ppt/theme/theme1.xml><?xml version="1.0" encoding="utf-8"?>
<a:theme xmlns:a="http://schemas.openxmlformats.org/drawingml/2006/main" name="SketchyVTI">
  <a:themeElements>
    <a:clrScheme name="AnalogousFromRegularSeedLeftStep">
      <a:dk1>
        <a:srgbClr val="000000"/>
      </a:dk1>
      <a:lt1>
        <a:srgbClr val="FFFFFF"/>
      </a:lt1>
      <a:dk2>
        <a:srgbClr val="233D3B"/>
      </a:dk2>
      <a:lt2>
        <a:srgbClr val="ECEAE6"/>
      </a:lt2>
      <a:accent1>
        <a:srgbClr val="2D61E3"/>
      </a:accent1>
      <a:accent2>
        <a:srgbClr val="1B9BD1"/>
      </a:accent2>
      <a:accent3>
        <a:srgbClr val="24B6A5"/>
      </a:accent3>
      <a:accent4>
        <a:srgbClr val="18B963"/>
      </a:accent4>
      <a:accent5>
        <a:srgbClr val="25BB2C"/>
      </a:accent5>
      <a:accent6>
        <a:srgbClr val="54BA18"/>
      </a:accent6>
      <a:hlink>
        <a:srgbClr val="9C7E34"/>
      </a:hlink>
      <a:folHlink>
        <a:srgbClr val="848484"/>
      </a:folHlink>
    </a:clrScheme>
    <a:fontScheme name="Sketchy_SerifHand">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otalTime>10</TotalTime>
  <Words>355</Words>
  <Application>Microsoft Office PowerPoint</Application>
  <PresentationFormat>Široki zaslon</PresentationFormat>
  <Paragraphs>15</Paragraphs>
  <Slides>6</Slides>
  <Notes>0</Notes>
  <HiddenSlides>0</HiddenSlides>
  <MMClips>1</MMClips>
  <ScaleCrop>false</ScaleCrop>
  <HeadingPairs>
    <vt:vector size="6" baseType="variant">
      <vt:variant>
        <vt:lpstr>Korišteni fontovi</vt:lpstr>
      </vt:variant>
      <vt:variant>
        <vt:i4>6</vt:i4>
      </vt:variant>
      <vt:variant>
        <vt:lpstr>Tema</vt:lpstr>
      </vt:variant>
      <vt:variant>
        <vt:i4>1</vt:i4>
      </vt:variant>
      <vt:variant>
        <vt:lpstr>Naslovi slajdova</vt:lpstr>
      </vt:variant>
      <vt:variant>
        <vt:i4>6</vt:i4>
      </vt:variant>
    </vt:vector>
  </HeadingPairs>
  <TitlesOfParts>
    <vt:vector size="13" baseType="lpstr">
      <vt:lpstr>Aharoni</vt:lpstr>
      <vt:lpstr>Arial</vt:lpstr>
      <vt:lpstr>Arial Black</vt:lpstr>
      <vt:lpstr>Arial Rounded MT Bold</vt:lpstr>
      <vt:lpstr>Modern Love</vt:lpstr>
      <vt:lpstr>The Hand</vt:lpstr>
      <vt:lpstr>SketchyVTI</vt:lpstr>
      <vt:lpstr>School Lunch and Some Resolutions</vt:lpstr>
      <vt:lpstr>Već ste mi slali ovakve interaktivne listiće, ali nije loše podsjetiti se. Šaljete mi na v.bertina@gmail.com </vt:lpstr>
      <vt:lpstr>Današnja lekcija je o hrani, odnosno vi biste trebali nakon ove lekcije znati tražiti što točno želite pri naručivanju, prihvatiti ili odbiti ponudu, zahvaliti, odgovoriti pristojno (Nema na čemu, Molim…), ispričati se te odgovoriti na ispriku… No, to sve biste trebali naučiti danas i u četvrtak. Za početak, listić kako biste ponovili nazive za hranu, koju ste učili u 1., 4. i 5. razredu. Dovuci riječ ispod slike!</vt:lpstr>
      <vt:lpstr>Sada zapiši nove riječi iz ove lekcije, udžbenik stranica 160, Lesson 4.  </vt:lpstr>
      <vt:lpstr>Now open your book at page 112.  Sada otvori udžbenik na stranici 112.  Poslušaj 4 kratka dijaloga. Vrijeme je ručka u školi. Brian, Celia, Jill i Simon su u školskoj kantini. Nedostaju rečenice koje se nalaze u B zadatku na 113. stranici. Prvo pročitaj te rečenice, a onda tek poslušaj zvučni zapis i zapiši broj rečenice u odgovarajući kvadratić.</vt:lpstr>
      <vt:lpstr>U četvrtak na zoomu čitate ove tekstove tako da je moja preporuka da ih danas poslušate nekoliko puta. Smatram da vam je zoom pomoć da lakše shvatite, ako smatrate da vam ne treba, vi ne morate doći. Mi ćemo na zoomu usmeno prevesti tekstove, a onaj tko ne dođe na zoom će ih prevesti pismeno.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Lunch and Some Resolutions</dc:title>
  <dc:creator>Valentina Bertina</dc:creator>
  <cp:lastModifiedBy>Valentina Bertina</cp:lastModifiedBy>
  <cp:revision>3</cp:revision>
  <dcterms:created xsi:type="dcterms:W3CDTF">2020-05-18T15:36:04Z</dcterms:created>
  <dcterms:modified xsi:type="dcterms:W3CDTF">2020-05-18T15:46:33Z</dcterms:modified>
</cp:coreProperties>
</file>