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72" r:id="rId7"/>
    <p:sldId id="260" r:id="rId8"/>
    <p:sldId id="27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D7132CDF-8E4F-436A-AC78-6E75CAF03F78}" type="datetimeFigureOut">
              <a:rPr lang="hr-HR" smtClean="0"/>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68DE19F-1809-4D53-B239-9F90B03A4A9A}"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34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D7132CDF-8E4F-436A-AC78-6E75CAF03F78}" type="datetimeFigureOut">
              <a:rPr lang="hr-HR" smtClean="0"/>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3217365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D7132CDF-8E4F-436A-AC78-6E75CAF03F78}" type="datetimeFigureOut">
              <a:rPr lang="hr-HR" smtClean="0"/>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132259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D7132CDF-8E4F-436A-AC78-6E75CAF03F78}" type="datetimeFigureOut">
              <a:rPr lang="hr-HR" smtClean="0"/>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13590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D7132CDF-8E4F-436A-AC78-6E75CAF03F78}" type="datetimeFigureOut">
              <a:rPr lang="hr-HR" smtClean="0"/>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68DE19F-1809-4D53-B239-9F90B03A4A9A}"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35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D7132CDF-8E4F-436A-AC78-6E75CAF03F78}" type="datetimeFigureOut">
              <a:rPr lang="hr-HR" smtClean="0"/>
              <a:t>28.5.2020.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88003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097280" y="2582334"/>
            <a:ext cx="4937760" cy="33782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6217920" y="2582334"/>
            <a:ext cx="4937760" cy="33782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D7132CDF-8E4F-436A-AC78-6E75CAF03F78}" type="datetimeFigureOut">
              <a:rPr lang="hr-HR" smtClean="0"/>
              <a:t>28.5.2020.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203063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7132CDF-8E4F-436A-AC78-6E75CAF03F78}" type="datetimeFigureOut">
              <a:rPr lang="hr-HR" smtClean="0"/>
              <a:t>28.5.2020.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314085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132CDF-8E4F-436A-AC78-6E75CAF03F78}" type="datetimeFigureOut">
              <a:rPr lang="hr-HR" smtClean="0"/>
              <a:t>28.5.2020.</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100927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132CDF-8E4F-436A-AC78-6E75CAF03F78}" type="datetimeFigureOut">
              <a:rPr lang="hr-HR" smtClean="0"/>
              <a:t>28.5.2020.</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8DE19F-1809-4D53-B239-9F90B03A4A9A}" type="slidenum">
              <a:rPr lang="hr-HR" smtClean="0"/>
              <a:t>‹#›</a:t>
            </a:fld>
            <a:endParaRPr lang="hr-HR"/>
          </a:p>
        </p:txBody>
      </p:sp>
    </p:spTree>
    <p:extLst>
      <p:ext uri="{BB962C8B-B14F-4D97-AF65-F5344CB8AC3E}">
        <p14:creationId xmlns:p14="http://schemas.microsoft.com/office/powerpoint/2010/main" val="250060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D7132CDF-8E4F-436A-AC78-6E75CAF03F78}" type="datetimeFigureOut">
              <a:rPr lang="hr-HR" smtClean="0"/>
              <a:t>28.5.2020.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68DE19F-1809-4D53-B239-9F90B03A4A9A}" type="slidenum">
              <a:rPr lang="hr-HR" smtClean="0"/>
              <a:t>‹#›</a:t>
            </a:fld>
            <a:endParaRPr lang="hr-HR"/>
          </a:p>
        </p:txBody>
      </p:sp>
    </p:spTree>
    <p:extLst>
      <p:ext uri="{BB962C8B-B14F-4D97-AF65-F5344CB8AC3E}">
        <p14:creationId xmlns:p14="http://schemas.microsoft.com/office/powerpoint/2010/main" val="135708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132CDF-8E4F-436A-AC78-6E75CAF03F78}" type="datetimeFigureOut">
              <a:rPr lang="hr-HR" smtClean="0"/>
              <a:t>28.5.2020.</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8DE19F-1809-4D53-B239-9F90B03A4A9A}"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810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36B836-35DD-4C68-9381-F21D1B11926B}"/>
              </a:ext>
            </a:extLst>
          </p:cNvPr>
          <p:cNvSpPr>
            <a:spLocks noGrp="1"/>
          </p:cNvSpPr>
          <p:nvPr>
            <p:ph type="ctrTitle"/>
          </p:nvPr>
        </p:nvSpPr>
        <p:spPr/>
        <p:txBody>
          <a:bodyPr/>
          <a:lstStyle/>
          <a:p>
            <a:r>
              <a:rPr lang="hr-HR" dirty="0"/>
              <a:t>Rekurzija</a:t>
            </a:r>
          </a:p>
        </p:txBody>
      </p:sp>
      <p:sp>
        <p:nvSpPr>
          <p:cNvPr id="3" name="Podnaslov 2">
            <a:extLst>
              <a:ext uri="{FF2B5EF4-FFF2-40B4-BE49-F238E27FC236}">
                <a16:creationId xmlns:a16="http://schemas.microsoft.com/office/drawing/2014/main" id="{54B25359-79C3-4B00-903D-26788293A282}"/>
              </a:ext>
            </a:extLst>
          </p:cNvPr>
          <p:cNvSpPr>
            <a:spLocks noGrp="1"/>
          </p:cNvSpPr>
          <p:nvPr>
            <p:ph type="subTitle" idx="1"/>
          </p:nvPr>
        </p:nvSpPr>
        <p:spPr/>
        <p:txBody>
          <a:bodyPr/>
          <a:lstStyle/>
          <a:p>
            <a:endParaRPr lang="hr-HR"/>
          </a:p>
        </p:txBody>
      </p:sp>
    </p:spTree>
    <p:extLst>
      <p:ext uri="{BB962C8B-B14F-4D97-AF65-F5344CB8AC3E}">
        <p14:creationId xmlns:p14="http://schemas.microsoft.com/office/powerpoint/2010/main" val="1619896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1D4DEC-6A0F-4C17-904E-EFDC260D1702}"/>
              </a:ext>
            </a:extLst>
          </p:cNvPr>
          <p:cNvSpPr>
            <a:spLocks noGrp="1"/>
          </p:cNvSpPr>
          <p:nvPr>
            <p:ph type="title"/>
          </p:nvPr>
        </p:nvSpPr>
        <p:spPr/>
        <p:txBody>
          <a:bodyPr/>
          <a:lstStyle/>
          <a:p>
            <a:r>
              <a:rPr lang="hr-HR" dirty="0"/>
              <a:t>Tvoji zadaci</a:t>
            </a:r>
          </a:p>
        </p:txBody>
      </p:sp>
      <p:sp>
        <p:nvSpPr>
          <p:cNvPr id="3" name="Rezervirano mjesto sadržaja 2">
            <a:extLst>
              <a:ext uri="{FF2B5EF4-FFF2-40B4-BE49-F238E27FC236}">
                <a16:creationId xmlns:a16="http://schemas.microsoft.com/office/drawing/2014/main" id="{3501CE15-10E8-42DF-8173-B2AE7AEADCF3}"/>
              </a:ext>
            </a:extLst>
          </p:cNvPr>
          <p:cNvSpPr>
            <a:spLocks noGrp="1"/>
          </p:cNvSpPr>
          <p:nvPr>
            <p:ph idx="1"/>
          </p:nvPr>
        </p:nvSpPr>
        <p:spPr/>
        <p:txBody>
          <a:bodyPr/>
          <a:lstStyle/>
          <a:p>
            <a:r>
              <a:rPr lang="hr-HR" dirty="0"/>
              <a:t>Pročitaj tekst koji se nalazi na sljedećim stranicama ovog dokumenta.</a:t>
            </a:r>
          </a:p>
          <a:p>
            <a:r>
              <a:rPr lang="hr-HR" dirty="0"/>
              <a:t>Riješi zadatke koji se nalaze na zadnjoj stranici ovog dokumenta.</a:t>
            </a:r>
          </a:p>
          <a:p>
            <a:endParaRPr lang="hr-HR" dirty="0"/>
          </a:p>
          <a:p>
            <a:r>
              <a:rPr lang="hr-HR" dirty="0"/>
              <a:t>Rješenja pošalji u obliku privatne poruke na </a:t>
            </a:r>
            <a:r>
              <a:rPr lang="hr-HR" dirty="0" err="1"/>
              <a:t>Yammeru</a:t>
            </a:r>
            <a:r>
              <a:rPr lang="hr-HR" dirty="0"/>
              <a:t>.</a:t>
            </a:r>
          </a:p>
          <a:p>
            <a:r>
              <a:rPr lang="hr-HR" dirty="0"/>
              <a:t>Rješenja možeš poslati do sljedećeg petka.</a:t>
            </a:r>
          </a:p>
        </p:txBody>
      </p:sp>
    </p:spTree>
    <p:extLst>
      <p:ext uri="{BB962C8B-B14F-4D97-AF65-F5344CB8AC3E}">
        <p14:creationId xmlns:p14="http://schemas.microsoft.com/office/powerpoint/2010/main" val="58805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8DFDD9-374C-43C6-9F82-CF2BC16EC2DE}"/>
              </a:ext>
            </a:extLst>
          </p:cNvPr>
          <p:cNvSpPr>
            <a:spLocks noGrp="1"/>
          </p:cNvSpPr>
          <p:nvPr>
            <p:ph type="title"/>
          </p:nvPr>
        </p:nvSpPr>
        <p:spPr/>
        <p:txBody>
          <a:bodyPr/>
          <a:lstStyle/>
          <a:p>
            <a:r>
              <a:rPr lang="hr-HR" dirty="0"/>
              <a:t>Rekurzija</a:t>
            </a:r>
          </a:p>
        </p:txBody>
      </p:sp>
      <p:sp>
        <p:nvSpPr>
          <p:cNvPr id="3" name="Rezervirano mjesto sadržaja 2">
            <a:extLst>
              <a:ext uri="{FF2B5EF4-FFF2-40B4-BE49-F238E27FC236}">
                <a16:creationId xmlns:a16="http://schemas.microsoft.com/office/drawing/2014/main" id="{1580FD83-E533-4C03-B8C7-A36F42355914}"/>
              </a:ext>
            </a:extLst>
          </p:cNvPr>
          <p:cNvSpPr>
            <a:spLocks noGrp="1"/>
          </p:cNvSpPr>
          <p:nvPr>
            <p:ph idx="1"/>
          </p:nvPr>
        </p:nvSpPr>
        <p:spPr/>
        <p:txBody>
          <a:bodyPr/>
          <a:lstStyle/>
          <a:p>
            <a:r>
              <a:rPr lang="hr-HR" b="1" dirty="0"/>
              <a:t>Rekurzija</a:t>
            </a:r>
            <a:r>
              <a:rPr lang="hr-HR" dirty="0"/>
              <a:t> u programiranju je jedan od pristupa rješavanju problema u kojem se definiraju potprogrami koji pozivaju sami sebe.</a:t>
            </a:r>
          </a:p>
          <a:p>
            <a:r>
              <a:rPr lang="hr-HR" dirty="0"/>
              <a:t>Dakle, </a:t>
            </a:r>
            <a:r>
              <a:rPr lang="hr-HR" b="1" dirty="0"/>
              <a:t>rekurzivni potprogrami </a:t>
            </a:r>
            <a:r>
              <a:rPr lang="hr-HR" dirty="0"/>
              <a:t>su oni potprogrami koji pozivaju sami sebe.</a:t>
            </a:r>
          </a:p>
          <a:p>
            <a:r>
              <a:rPr lang="hr-HR" dirty="0"/>
              <a:t>Uz rekurzivne potprograme veže se i pojam </a:t>
            </a:r>
            <a:r>
              <a:rPr lang="hr-HR" b="1" dirty="0"/>
              <a:t>dubina rekurzije</a:t>
            </a:r>
            <a:r>
              <a:rPr lang="hr-HR" dirty="0"/>
              <a:t>. To je broj uzastopnih poziva rekurzivnog potprograma.</a:t>
            </a:r>
          </a:p>
          <a:p>
            <a:endParaRPr lang="hr-HR" dirty="0"/>
          </a:p>
          <a:p>
            <a:r>
              <a:rPr lang="hr-HR" dirty="0"/>
              <a:t>Općenito, rekurzija je pojava u prirodi u kojem se jedan uzorak ponavlja određen broj puta, ili čak beskonačno (primjerice, uzorak na puževoj kućici).</a:t>
            </a:r>
          </a:p>
          <a:p>
            <a:endParaRPr lang="hr-HR" dirty="0"/>
          </a:p>
        </p:txBody>
      </p:sp>
    </p:spTree>
    <p:extLst>
      <p:ext uri="{BB962C8B-B14F-4D97-AF65-F5344CB8AC3E}">
        <p14:creationId xmlns:p14="http://schemas.microsoft.com/office/powerpoint/2010/main" val="97958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46094E-CECB-41C3-B7BA-9FFA003BA013}"/>
              </a:ext>
            </a:extLst>
          </p:cNvPr>
          <p:cNvSpPr>
            <a:spLocks noGrp="1"/>
          </p:cNvSpPr>
          <p:nvPr>
            <p:ph type="title"/>
          </p:nvPr>
        </p:nvSpPr>
        <p:spPr/>
        <p:txBody>
          <a:bodyPr/>
          <a:lstStyle/>
          <a:p>
            <a:r>
              <a:rPr lang="hr-HR" dirty="0"/>
              <a:t>Primjer rekurzije u </a:t>
            </a:r>
            <a:r>
              <a:rPr lang="hr-HR" dirty="0" err="1"/>
              <a:t>Pythonu</a:t>
            </a:r>
            <a:endParaRPr lang="hr-HR" dirty="0"/>
          </a:p>
        </p:txBody>
      </p:sp>
      <p:sp>
        <p:nvSpPr>
          <p:cNvPr id="3" name="Rezervirano mjesto sadržaja 2">
            <a:extLst>
              <a:ext uri="{FF2B5EF4-FFF2-40B4-BE49-F238E27FC236}">
                <a16:creationId xmlns:a16="http://schemas.microsoft.com/office/drawing/2014/main" id="{A9363D53-83AD-45F7-8900-93B4C873F532}"/>
              </a:ext>
            </a:extLst>
          </p:cNvPr>
          <p:cNvSpPr>
            <a:spLocks noGrp="1"/>
          </p:cNvSpPr>
          <p:nvPr>
            <p:ph idx="1"/>
          </p:nvPr>
        </p:nvSpPr>
        <p:spPr>
          <a:xfrm>
            <a:off x="1097280" y="1845733"/>
            <a:ext cx="10058400" cy="4466289"/>
          </a:xfrm>
        </p:spPr>
        <p:txBody>
          <a:bodyPr/>
          <a:lstStyle/>
          <a:p>
            <a:r>
              <a:rPr lang="hr-HR" dirty="0"/>
              <a:t>Jednostavan primjer rekurzivnog potprograma:</a:t>
            </a:r>
          </a:p>
          <a:p>
            <a:endParaRPr lang="hr-HR" dirty="0"/>
          </a:p>
          <a:p>
            <a:endParaRPr lang="hr-HR" dirty="0"/>
          </a:p>
          <a:p>
            <a:endParaRPr lang="hr-HR" dirty="0"/>
          </a:p>
          <a:p>
            <a:r>
              <a:rPr lang="hr-HR" dirty="0"/>
              <a:t>Prva naredba u ovom potprogramu je </a:t>
            </a:r>
            <a:r>
              <a:rPr lang="hr-HR" sz="1800" dirty="0">
                <a:latin typeface="Courier New" panose="02070309020205020404" pitchFamily="49" charset="0"/>
                <a:cs typeface="Courier New" panose="02070309020205020404" pitchFamily="49" charset="0"/>
              </a:rPr>
              <a:t>print(‘</a:t>
            </a:r>
            <a:r>
              <a:rPr lang="hr-HR" sz="1800" dirty="0" err="1">
                <a:latin typeface="Courier New" panose="02070309020205020404" pitchFamily="49" charset="0"/>
                <a:cs typeface="Courier New" panose="02070309020205020404" pitchFamily="49" charset="0"/>
              </a:rPr>
              <a:t>Python</a:t>
            </a:r>
            <a:r>
              <a:rPr lang="hr-HR" sz="1800" dirty="0">
                <a:latin typeface="Courier New" panose="02070309020205020404" pitchFamily="49" charset="0"/>
                <a:cs typeface="Courier New" panose="02070309020205020404" pitchFamily="49" charset="0"/>
              </a:rPr>
              <a:t>’</a:t>
            </a:r>
            <a:r>
              <a:rPr lang="hr-HR" dirty="0"/>
              <a:t>). Druga naredba je rekurzivni poziv istog tog potprograma. Dakle, kod rekurzivnog poziva napišemo ime potprograma i po potrebi mu proslijedimo parametre ako ih ima. Isto kao i kod običnog pozivanja potprograma, samo što se ovo pozivanje obavlja unutar tog istog potprograma, a ne u glavnom programu.</a:t>
            </a:r>
          </a:p>
          <a:p>
            <a:r>
              <a:rPr lang="hr-HR" dirty="0"/>
              <a:t>U ovom primjeru potprogram će se izvršavati </a:t>
            </a:r>
            <a:r>
              <a:rPr lang="hr-HR" b="1" dirty="0"/>
              <a:t>beskonačno</a:t>
            </a:r>
            <a:r>
              <a:rPr lang="hr-HR" dirty="0"/>
              <a:t>. U svakom pozivu će ispisati tekst </a:t>
            </a:r>
            <a:r>
              <a:rPr lang="hr-HR" i="1" dirty="0" err="1"/>
              <a:t>Python</a:t>
            </a:r>
            <a:r>
              <a:rPr lang="hr-HR" dirty="0"/>
              <a:t> i ponovno pozvati samog sebe. I tako u beskonačnost.</a:t>
            </a:r>
          </a:p>
          <a:p>
            <a:r>
              <a:rPr lang="hr-HR" b="1" dirty="0"/>
              <a:t>Beskonačno izvođenje </a:t>
            </a:r>
            <a:r>
              <a:rPr lang="hr-HR" dirty="0"/>
              <a:t>je jedna od glavnih </a:t>
            </a:r>
            <a:r>
              <a:rPr lang="hr-HR" b="1" dirty="0"/>
              <a:t>opasnosti</a:t>
            </a:r>
            <a:r>
              <a:rPr lang="hr-HR" dirty="0"/>
              <a:t> u rekurziji jer se na taj način vrlo brzo može popuniti sva memorija koja je dana programima na raspolaganje.</a:t>
            </a:r>
          </a:p>
        </p:txBody>
      </p:sp>
      <p:sp>
        <p:nvSpPr>
          <p:cNvPr id="4" name="TekstniOkvir 3">
            <a:extLst>
              <a:ext uri="{FF2B5EF4-FFF2-40B4-BE49-F238E27FC236}">
                <a16:creationId xmlns:a16="http://schemas.microsoft.com/office/drawing/2014/main" id="{F3D1B8D9-6921-4005-8F3D-E1E6C91B9D3E}"/>
              </a:ext>
            </a:extLst>
          </p:cNvPr>
          <p:cNvSpPr txBox="1"/>
          <p:nvPr/>
        </p:nvSpPr>
        <p:spPr>
          <a:xfrm>
            <a:off x="1171850" y="2256980"/>
            <a:ext cx="3480047" cy="830997"/>
          </a:xfrm>
          <a:prstGeom prst="rect">
            <a:avLst/>
          </a:prstGeom>
          <a:solidFill>
            <a:schemeClr val="accent1">
              <a:lumMod val="20000"/>
              <a:lumOff val="80000"/>
            </a:schemeClr>
          </a:solidFill>
          <a:ln>
            <a:solidFill>
              <a:schemeClr val="accent1"/>
            </a:solidFill>
          </a:ln>
        </p:spPr>
        <p:txBody>
          <a:bodyPr wrap="square" rtlCol="0">
            <a:spAutoFit/>
          </a:bodyPr>
          <a:lstStyle/>
          <a:p>
            <a:r>
              <a:rPr lang="pl-PL" sz="1600" dirty="0">
                <a:latin typeface="Courier New" panose="02070309020205020404" pitchFamily="49" charset="0"/>
                <a:cs typeface="Courier New" panose="02070309020205020404" pitchFamily="49" charset="0"/>
              </a:rPr>
              <a:t>def rekurzija():</a:t>
            </a:r>
          </a:p>
          <a:p>
            <a:r>
              <a:rPr lang="pl-PL" sz="1600" dirty="0">
                <a:latin typeface="Courier New" panose="02070309020205020404" pitchFamily="49" charset="0"/>
                <a:cs typeface="Courier New" panose="02070309020205020404" pitchFamily="49" charset="0"/>
              </a:rPr>
              <a:t>    print(‚Python’)</a:t>
            </a:r>
          </a:p>
          <a:p>
            <a:r>
              <a:rPr lang="pl-PL" sz="1600" dirty="0">
                <a:latin typeface="Courier New" panose="02070309020205020404" pitchFamily="49" charset="0"/>
                <a:cs typeface="Courier New" panose="02070309020205020404" pitchFamily="49" charset="0"/>
              </a:rPr>
              <a:t>    rekurzija()</a:t>
            </a:r>
          </a:p>
        </p:txBody>
      </p:sp>
    </p:spTree>
    <p:extLst>
      <p:ext uri="{BB962C8B-B14F-4D97-AF65-F5344CB8AC3E}">
        <p14:creationId xmlns:p14="http://schemas.microsoft.com/office/powerpoint/2010/main" val="324836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E41541-9116-4E79-845B-2A60ACE9DFD5}"/>
              </a:ext>
            </a:extLst>
          </p:cNvPr>
          <p:cNvSpPr>
            <a:spLocks noGrp="1"/>
          </p:cNvSpPr>
          <p:nvPr>
            <p:ph type="title"/>
          </p:nvPr>
        </p:nvSpPr>
        <p:spPr/>
        <p:txBody>
          <a:bodyPr/>
          <a:lstStyle/>
          <a:p>
            <a:r>
              <a:rPr lang="hr-HR" dirty="0"/>
              <a:t>Zadavanje dubine rekurzije</a:t>
            </a:r>
          </a:p>
        </p:txBody>
      </p:sp>
      <p:sp>
        <p:nvSpPr>
          <p:cNvPr id="3" name="Rezervirano mjesto sadržaja 2">
            <a:extLst>
              <a:ext uri="{FF2B5EF4-FFF2-40B4-BE49-F238E27FC236}">
                <a16:creationId xmlns:a16="http://schemas.microsoft.com/office/drawing/2014/main" id="{0C22DD40-E9B7-48FD-8618-B8735D30BBBA}"/>
              </a:ext>
            </a:extLst>
          </p:cNvPr>
          <p:cNvSpPr>
            <a:spLocks noGrp="1"/>
          </p:cNvSpPr>
          <p:nvPr>
            <p:ph idx="1"/>
          </p:nvPr>
        </p:nvSpPr>
        <p:spPr>
          <a:xfrm>
            <a:off x="1097280" y="1845734"/>
            <a:ext cx="10058400" cy="4457412"/>
          </a:xfrm>
        </p:spPr>
        <p:txBody>
          <a:bodyPr/>
          <a:lstStyle/>
          <a:p>
            <a:r>
              <a:rPr lang="hr-HR" dirty="0"/>
              <a:t>Ako želimo ograničiti broj rekurzivnih poziva, trebamo uvesti parametar pomoću kojeg ćemo definirati koliko puta želimo pozvati neki rekurzivni potprogram. Primjerice, ako u prethodnom primjeru želimo ograničiti broj rekurzivnih pozivanja, onda bi naš potprogram trebao izgledati ovako:</a:t>
            </a:r>
          </a:p>
          <a:p>
            <a:endParaRPr lang="hr-HR" dirty="0"/>
          </a:p>
          <a:p>
            <a:endParaRPr lang="hr-HR" dirty="0"/>
          </a:p>
          <a:p>
            <a:endParaRPr lang="hr-HR" dirty="0"/>
          </a:p>
          <a:p>
            <a:r>
              <a:rPr lang="hr-HR" dirty="0"/>
              <a:t>Uveli smo parametar </a:t>
            </a:r>
            <a:r>
              <a:rPr lang="hr-HR" sz="1800" dirty="0">
                <a:latin typeface="Courier New" panose="02070309020205020404" pitchFamily="49" charset="0"/>
                <a:cs typeface="Courier New" panose="02070309020205020404" pitchFamily="49" charset="0"/>
              </a:rPr>
              <a:t>n</a:t>
            </a:r>
            <a:r>
              <a:rPr lang="hr-HR" dirty="0"/>
              <a:t> koji može biti prirodni broj. U potprogramu provjeravamo je li taj broj veći od 1. Ako je, onda opet pozivamo isti potprogram, ali mu ovaj put smanjujemo parametar za 1. Dakle, u svakom sljedećem rekurzivnom pozivu parametar </a:t>
            </a:r>
            <a:r>
              <a:rPr lang="hr-HR" sz="1800" dirty="0">
                <a:latin typeface="Courier New" panose="02070309020205020404" pitchFamily="49" charset="0"/>
                <a:cs typeface="Courier New" panose="02070309020205020404" pitchFamily="49" charset="0"/>
              </a:rPr>
              <a:t>n</a:t>
            </a:r>
            <a:r>
              <a:rPr lang="hr-HR" dirty="0"/>
              <a:t> će biti manji za 1. U jednom trenutku će parametar doći do 1 i potprogram se više neće ponovno pozivati.</a:t>
            </a:r>
          </a:p>
          <a:p>
            <a:r>
              <a:rPr lang="hr-HR" dirty="0"/>
              <a:t>U ovom slučaju parametar </a:t>
            </a:r>
            <a:r>
              <a:rPr lang="hr-HR" sz="1800" dirty="0">
                <a:latin typeface="Courier New" panose="02070309020205020404" pitchFamily="49" charset="0"/>
                <a:cs typeface="Courier New" panose="02070309020205020404" pitchFamily="49" charset="0"/>
              </a:rPr>
              <a:t>n</a:t>
            </a:r>
            <a:r>
              <a:rPr lang="hr-HR" dirty="0"/>
              <a:t> predstavlja </a:t>
            </a:r>
            <a:r>
              <a:rPr lang="hr-HR" b="1" dirty="0"/>
              <a:t>dubinu</a:t>
            </a:r>
            <a:r>
              <a:rPr lang="hr-HR" dirty="0"/>
              <a:t> </a:t>
            </a:r>
            <a:r>
              <a:rPr lang="hr-HR" b="1" dirty="0"/>
              <a:t>rekurzije</a:t>
            </a:r>
            <a:r>
              <a:rPr lang="hr-HR" dirty="0"/>
              <a:t>.</a:t>
            </a:r>
          </a:p>
        </p:txBody>
      </p:sp>
      <p:sp>
        <p:nvSpPr>
          <p:cNvPr id="4" name="TekstniOkvir 3">
            <a:extLst>
              <a:ext uri="{FF2B5EF4-FFF2-40B4-BE49-F238E27FC236}">
                <a16:creationId xmlns:a16="http://schemas.microsoft.com/office/drawing/2014/main" id="{FD46E6E5-DCE9-4719-97CD-0249652C91E9}"/>
              </a:ext>
            </a:extLst>
          </p:cNvPr>
          <p:cNvSpPr txBox="1"/>
          <p:nvPr/>
        </p:nvSpPr>
        <p:spPr>
          <a:xfrm>
            <a:off x="1159426" y="3118114"/>
            <a:ext cx="3480047" cy="1077218"/>
          </a:xfrm>
          <a:prstGeom prst="rect">
            <a:avLst/>
          </a:prstGeom>
          <a:solidFill>
            <a:schemeClr val="accent1">
              <a:lumMod val="20000"/>
              <a:lumOff val="80000"/>
            </a:schemeClr>
          </a:solidFill>
          <a:ln>
            <a:solidFill>
              <a:schemeClr val="accent1"/>
            </a:solidFill>
          </a:ln>
        </p:spPr>
        <p:txBody>
          <a:bodyPr wrap="square" rtlCol="0">
            <a:spAutoFit/>
          </a:bodyPr>
          <a:lstStyle/>
          <a:p>
            <a:r>
              <a:rPr lang="pl-PL" sz="1600" dirty="0">
                <a:latin typeface="Courier New" panose="02070309020205020404" pitchFamily="49" charset="0"/>
                <a:cs typeface="Courier New" panose="02070309020205020404" pitchFamily="49" charset="0"/>
              </a:rPr>
              <a:t>def rekurzija(n):</a:t>
            </a:r>
          </a:p>
          <a:p>
            <a:r>
              <a:rPr lang="pl-PL" sz="1600" dirty="0">
                <a:latin typeface="Courier New" panose="02070309020205020404" pitchFamily="49" charset="0"/>
                <a:cs typeface="Courier New" panose="02070309020205020404" pitchFamily="49" charset="0"/>
              </a:rPr>
              <a:t>    print(‚Python’)</a:t>
            </a:r>
          </a:p>
          <a:p>
            <a:r>
              <a:rPr lang="pl-PL" sz="1600" dirty="0">
                <a:latin typeface="Courier New" panose="02070309020205020404" pitchFamily="49" charset="0"/>
                <a:cs typeface="Courier New" panose="02070309020205020404" pitchFamily="49" charset="0"/>
              </a:rPr>
              <a:t>    if n &gt; 1:</a:t>
            </a:r>
          </a:p>
          <a:p>
            <a:r>
              <a:rPr lang="pl-PL" sz="1600" dirty="0">
                <a:latin typeface="Courier New" panose="02070309020205020404" pitchFamily="49" charset="0"/>
                <a:cs typeface="Courier New" panose="02070309020205020404" pitchFamily="49" charset="0"/>
              </a:rPr>
              <a:t>        rekurzija(n - 1)</a:t>
            </a:r>
          </a:p>
        </p:txBody>
      </p:sp>
    </p:spTree>
    <p:extLst>
      <p:ext uri="{BB962C8B-B14F-4D97-AF65-F5344CB8AC3E}">
        <p14:creationId xmlns:p14="http://schemas.microsoft.com/office/powerpoint/2010/main" val="337033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63E6F5-3C96-4A5D-AE16-EE99D1933F8B}"/>
              </a:ext>
            </a:extLst>
          </p:cNvPr>
          <p:cNvSpPr>
            <a:spLocks noGrp="1"/>
          </p:cNvSpPr>
          <p:nvPr>
            <p:ph type="title"/>
          </p:nvPr>
        </p:nvSpPr>
        <p:spPr/>
        <p:txBody>
          <a:bodyPr/>
          <a:lstStyle/>
          <a:p>
            <a:r>
              <a:rPr lang="hr-HR" dirty="0"/>
              <a:t>Vraćanje vrijednosti u rekurzivnom potprogramu</a:t>
            </a:r>
          </a:p>
        </p:txBody>
      </p:sp>
      <p:sp>
        <p:nvSpPr>
          <p:cNvPr id="3" name="Rezervirano mjesto sadržaja 2">
            <a:extLst>
              <a:ext uri="{FF2B5EF4-FFF2-40B4-BE49-F238E27FC236}">
                <a16:creationId xmlns:a16="http://schemas.microsoft.com/office/drawing/2014/main" id="{8D092462-E70C-4263-96E8-DF2B27EA475C}"/>
              </a:ext>
            </a:extLst>
          </p:cNvPr>
          <p:cNvSpPr>
            <a:spLocks noGrp="1"/>
          </p:cNvSpPr>
          <p:nvPr>
            <p:ph idx="1"/>
          </p:nvPr>
        </p:nvSpPr>
        <p:spPr>
          <a:xfrm>
            <a:off x="1097280" y="1845733"/>
            <a:ext cx="10058400" cy="4590577"/>
          </a:xfrm>
        </p:spPr>
        <p:txBody>
          <a:bodyPr>
            <a:normAutofit lnSpcReduction="10000"/>
          </a:bodyPr>
          <a:lstStyle/>
          <a:p>
            <a:r>
              <a:rPr lang="hr-HR" dirty="0"/>
              <a:t>Rekurzivni poziv možemo staviti kao dio </a:t>
            </a:r>
            <a:r>
              <a:rPr lang="hr-HR" sz="1800" dirty="0" err="1">
                <a:latin typeface="Courier New" panose="02070309020205020404" pitchFamily="49" charset="0"/>
                <a:cs typeface="Courier New" panose="02070309020205020404" pitchFamily="49" charset="0"/>
              </a:rPr>
              <a:t>return</a:t>
            </a:r>
            <a:r>
              <a:rPr lang="hr-HR" dirty="0"/>
              <a:t> naredbe.</a:t>
            </a:r>
          </a:p>
          <a:p>
            <a:r>
              <a:rPr lang="hr-HR" dirty="0"/>
              <a:t>Primjerice, ako želimo zbrojiti prvih </a:t>
            </a:r>
            <a:r>
              <a:rPr lang="hr-HR" sz="1800" dirty="0">
                <a:latin typeface="Courier New" panose="02070309020205020404" pitchFamily="49" charset="0"/>
                <a:cs typeface="Courier New" panose="02070309020205020404" pitchFamily="49" charset="0"/>
              </a:rPr>
              <a:t>n</a:t>
            </a:r>
            <a:r>
              <a:rPr lang="hr-HR" dirty="0"/>
              <a:t> prirodnih brojeva, onda to možemo učiniti pomoću sljedećeg rekurzivnog potprograma:</a:t>
            </a:r>
          </a:p>
          <a:p>
            <a:endParaRPr lang="hr-HR" dirty="0"/>
          </a:p>
          <a:p>
            <a:endParaRPr lang="hr-HR" dirty="0"/>
          </a:p>
          <a:p>
            <a:endParaRPr lang="hr-HR" dirty="0"/>
          </a:p>
          <a:p>
            <a:endParaRPr lang="hr-HR" dirty="0"/>
          </a:p>
          <a:p>
            <a:r>
              <a:rPr lang="hr-HR" dirty="0"/>
              <a:t>Ako smo došli do zadnjeg rekurzivnog poziva (kad je </a:t>
            </a:r>
            <a:r>
              <a:rPr lang="hr-HR" sz="1800" dirty="0">
                <a:latin typeface="Courier New" panose="02070309020205020404" pitchFamily="49" charset="0"/>
                <a:cs typeface="Courier New" panose="02070309020205020404" pitchFamily="49" charset="0"/>
              </a:rPr>
              <a:t>n</a:t>
            </a:r>
            <a:r>
              <a:rPr lang="hr-HR" dirty="0"/>
              <a:t> jednako 1), onda vraćamo 1 u prethodni rekurzivni poziv. U suprotnom, u prethodni rekurzivni poziv vraćamo zbroj parametra </a:t>
            </a:r>
            <a:r>
              <a:rPr lang="hr-HR" sz="1800" dirty="0">
                <a:latin typeface="Courier New" panose="02070309020205020404" pitchFamily="49" charset="0"/>
                <a:cs typeface="Courier New" panose="02070309020205020404" pitchFamily="49" charset="0"/>
              </a:rPr>
              <a:t>n</a:t>
            </a:r>
            <a:r>
              <a:rPr lang="hr-HR" dirty="0"/>
              <a:t> i vrijednosti koju vraća sljedeći rekurzivni poziv. Treba imati na umu da će ovo pozivanje ići sve do zadnjeg rekurzivnog poziva. Tek tada kreće vraćanje vrijednosti. Zadnji poziv će vratiti 1. Predzadnji rekurzivni poziv će vratiti 2 + 1. Poziv prije predzadnjeg će vratiti 3 + (2 + 1) i tako redom sve do prvog rekurzivnog poziva.</a:t>
            </a:r>
          </a:p>
        </p:txBody>
      </p:sp>
      <p:sp>
        <p:nvSpPr>
          <p:cNvPr id="4" name="TekstniOkvir 3">
            <a:extLst>
              <a:ext uri="{FF2B5EF4-FFF2-40B4-BE49-F238E27FC236}">
                <a16:creationId xmlns:a16="http://schemas.microsoft.com/office/drawing/2014/main" id="{AF2B86AA-AC70-4157-BFD6-B4E3D5B1F39D}"/>
              </a:ext>
            </a:extLst>
          </p:cNvPr>
          <p:cNvSpPr txBox="1"/>
          <p:nvPr/>
        </p:nvSpPr>
        <p:spPr>
          <a:xfrm>
            <a:off x="1177182" y="3109236"/>
            <a:ext cx="4042888" cy="1323439"/>
          </a:xfrm>
          <a:prstGeom prst="rect">
            <a:avLst/>
          </a:prstGeom>
          <a:solidFill>
            <a:schemeClr val="accent1">
              <a:lumMod val="20000"/>
              <a:lumOff val="80000"/>
            </a:schemeClr>
          </a:solidFill>
          <a:ln>
            <a:solidFill>
              <a:schemeClr val="accent1"/>
            </a:solidFill>
          </a:ln>
        </p:spPr>
        <p:txBody>
          <a:bodyPr wrap="square" rtlCol="0">
            <a:spAutoFit/>
          </a:bodyPr>
          <a:lstStyle/>
          <a:p>
            <a:r>
              <a:rPr lang="pl-PL" sz="1600" dirty="0">
                <a:latin typeface="Courier New" panose="02070309020205020404" pitchFamily="49" charset="0"/>
                <a:cs typeface="Courier New" panose="02070309020205020404" pitchFamily="49" charset="0"/>
              </a:rPr>
              <a:t>def zbroj(n):</a:t>
            </a:r>
          </a:p>
          <a:p>
            <a:r>
              <a:rPr lang="pl-PL" sz="1600" dirty="0">
                <a:latin typeface="Courier New" panose="02070309020205020404" pitchFamily="49" charset="0"/>
                <a:cs typeface="Courier New" panose="02070309020205020404" pitchFamily="49" charset="0"/>
              </a:rPr>
              <a:t>    if n == 1:</a:t>
            </a:r>
          </a:p>
          <a:p>
            <a:r>
              <a:rPr lang="pl-PL" sz="1600" dirty="0">
                <a:latin typeface="Courier New" panose="02070309020205020404" pitchFamily="49" charset="0"/>
                <a:cs typeface="Courier New" panose="02070309020205020404" pitchFamily="49" charset="0"/>
              </a:rPr>
              <a:t>        return 1</a:t>
            </a:r>
          </a:p>
          <a:p>
            <a:r>
              <a:rPr lang="pl-PL" sz="1600" dirty="0">
                <a:latin typeface="Courier New" panose="02070309020205020404" pitchFamily="49" charset="0"/>
                <a:cs typeface="Courier New" panose="02070309020205020404" pitchFamily="49" charset="0"/>
              </a:rPr>
              <a:t>    else:</a:t>
            </a:r>
          </a:p>
          <a:p>
            <a:r>
              <a:rPr lang="pl-PL" sz="1600" dirty="0">
                <a:latin typeface="Courier New" panose="02070309020205020404" pitchFamily="49" charset="0"/>
                <a:cs typeface="Courier New" panose="02070309020205020404" pitchFamily="49" charset="0"/>
              </a:rPr>
              <a:t>        return n + zbroj(n - 1) </a:t>
            </a:r>
          </a:p>
        </p:txBody>
      </p:sp>
    </p:spTree>
    <p:extLst>
      <p:ext uri="{BB962C8B-B14F-4D97-AF65-F5344CB8AC3E}">
        <p14:creationId xmlns:p14="http://schemas.microsoft.com/office/powerpoint/2010/main" val="211101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A56772-E412-4C62-9B36-767DD31649F7}"/>
              </a:ext>
            </a:extLst>
          </p:cNvPr>
          <p:cNvSpPr>
            <a:spLocks noGrp="1"/>
          </p:cNvSpPr>
          <p:nvPr>
            <p:ph type="title"/>
          </p:nvPr>
        </p:nvSpPr>
        <p:spPr/>
        <p:txBody>
          <a:bodyPr/>
          <a:lstStyle/>
          <a:p>
            <a:r>
              <a:rPr lang="hr-HR" dirty="0"/>
              <a:t>Primjer kada je </a:t>
            </a:r>
            <a:r>
              <a:rPr lang="hr-HR" i="1" dirty="0"/>
              <a:t>n</a:t>
            </a:r>
            <a:r>
              <a:rPr lang="hr-HR" dirty="0"/>
              <a:t> jednak 3</a:t>
            </a:r>
          </a:p>
        </p:txBody>
      </p:sp>
      <p:sp>
        <p:nvSpPr>
          <p:cNvPr id="4" name="TekstniOkvir 3">
            <a:extLst>
              <a:ext uri="{FF2B5EF4-FFF2-40B4-BE49-F238E27FC236}">
                <a16:creationId xmlns:a16="http://schemas.microsoft.com/office/drawing/2014/main" id="{7F68CC4E-8512-46B3-BA87-6307B98D030A}"/>
              </a:ext>
            </a:extLst>
          </p:cNvPr>
          <p:cNvSpPr txBox="1"/>
          <p:nvPr/>
        </p:nvSpPr>
        <p:spPr>
          <a:xfrm>
            <a:off x="417251" y="2280594"/>
            <a:ext cx="3826275" cy="1323439"/>
          </a:xfrm>
          <a:prstGeom prst="rect">
            <a:avLst/>
          </a:prstGeom>
          <a:solidFill>
            <a:schemeClr val="accent1">
              <a:lumMod val="20000"/>
              <a:lumOff val="80000"/>
            </a:schemeClr>
          </a:solidFill>
          <a:ln>
            <a:solidFill>
              <a:schemeClr val="accent2"/>
            </a:solidFill>
          </a:ln>
        </p:spPr>
        <p:txBody>
          <a:bodyPr wrap="square" rtlCol="0">
            <a:spAutoFit/>
          </a:bodyPr>
          <a:lstStyle/>
          <a:p>
            <a:r>
              <a:rPr lang="hr-HR" sz="1600" dirty="0">
                <a:latin typeface="Courier New" panose="02070309020205020404" pitchFamily="49" charset="0"/>
                <a:cs typeface="Courier New" panose="02070309020205020404" pitchFamily="49" charset="0"/>
              </a:rPr>
              <a:t>def zbroj(n):</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if</a:t>
            </a:r>
            <a:r>
              <a:rPr lang="hr-HR" sz="1600" dirty="0">
                <a:latin typeface="Courier New" panose="02070309020205020404" pitchFamily="49" charset="0"/>
                <a:cs typeface="Courier New" panose="02070309020205020404" pitchFamily="49" charset="0"/>
              </a:rPr>
              <a:t> n==1: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else</a:t>
            </a:r>
            <a:r>
              <a:rPr lang="hr-HR" sz="1600" dirty="0">
                <a:latin typeface="Courier New" panose="02070309020205020404" pitchFamily="49" charset="0"/>
                <a:cs typeface="Courier New" panose="02070309020205020404" pitchFamily="49" charset="0"/>
              </a:rPr>
              <a:t>:</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n + zbroj(n-1)</a:t>
            </a:r>
          </a:p>
        </p:txBody>
      </p:sp>
      <p:sp>
        <p:nvSpPr>
          <p:cNvPr id="5" name="TekstniOkvir 4">
            <a:extLst>
              <a:ext uri="{FF2B5EF4-FFF2-40B4-BE49-F238E27FC236}">
                <a16:creationId xmlns:a16="http://schemas.microsoft.com/office/drawing/2014/main" id="{6C6E09DB-1AAC-457A-89A9-97A06D0D6347}"/>
              </a:ext>
            </a:extLst>
          </p:cNvPr>
          <p:cNvSpPr txBox="1"/>
          <p:nvPr/>
        </p:nvSpPr>
        <p:spPr>
          <a:xfrm>
            <a:off x="719979" y="1911262"/>
            <a:ext cx="754602" cy="369332"/>
          </a:xfrm>
          <a:prstGeom prst="rect">
            <a:avLst/>
          </a:prstGeom>
          <a:solidFill>
            <a:schemeClr val="bg1">
              <a:lumMod val="85000"/>
            </a:schemeClr>
          </a:solidFill>
          <a:ln>
            <a:solidFill>
              <a:schemeClr val="tx1">
                <a:lumMod val="85000"/>
                <a:lumOff val="15000"/>
              </a:schemeClr>
            </a:solidFill>
          </a:ln>
        </p:spPr>
        <p:txBody>
          <a:bodyPr wrap="square" rtlCol="0">
            <a:spAutoFit/>
          </a:bodyPr>
          <a:lstStyle/>
          <a:p>
            <a:r>
              <a:rPr lang="hr-HR" dirty="0"/>
              <a:t>n = 3</a:t>
            </a:r>
          </a:p>
        </p:txBody>
      </p:sp>
      <p:cxnSp>
        <p:nvCxnSpPr>
          <p:cNvPr id="7" name="Ravni poveznik sa strelicom 6">
            <a:extLst>
              <a:ext uri="{FF2B5EF4-FFF2-40B4-BE49-F238E27FC236}">
                <a16:creationId xmlns:a16="http://schemas.microsoft.com/office/drawing/2014/main" id="{B9E1C820-44B3-4B0B-AB84-333387FD43E4}"/>
              </a:ext>
            </a:extLst>
          </p:cNvPr>
          <p:cNvCxnSpPr>
            <a:cxnSpLocks/>
          </p:cNvCxnSpPr>
          <p:nvPr/>
        </p:nvCxnSpPr>
        <p:spPr>
          <a:xfrm>
            <a:off x="4017145" y="3467063"/>
            <a:ext cx="5415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kstniOkvir 7">
            <a:extLst>
              <a:ext uri="{FF2B5EF4-FFF2-40B4-BE49-F238E27FC236}">
                <a16:creationId xmlns:a16="http://schemas.microsoft.com/office/drawing/2014/main" id="{80F6DB3A-5A3D-4D66-8E73-EC56E79821AC}"/>
              </a:ext>
            </a:extLst>
          </p:cNvPr>
          <p:cNvSpPr txBox="1"/>
          <p:nvPr/>
        </p:nvSpPr>
        <p:spPr>
          <a:xfrm>
            <a:off x="4558684" y="2938509"/>
            <a:ext cx="3750816" cy="1323439"/>
          </a:xfrm>
          <a:prstGeom prst="rect">
            <a:avLst/>
          </a:prstGeom>
          <a:solidFill>
            <a:schemeClr val="accent1">
              <a:lumMod val="20000"/>
              <a:lumOff val="80000"/>
            </a:schemeClr>
          </a:solidFill>
          <a:ln>
            <a:solidFill>
              <a:schemeClr val="accent2"/>
            </a:solidFill>
          </a:ln>
        </p:spPr>
        <p:txBody>
          <a:bodyPr wrap="square" rtlCol="0">
            <a:spAutoFit/>
          </a:bodyPr>
          <a:lstStyle/>
          <a:p>
            <a:r>
              <a:rPr lang="hr-HR" sz="1600" dirty="0">
                <a:latin typeface="Courier New" panose="02070309020205020404" pitchFamily="49" charset="0"/>
                <a:cs typeface="Courier New" panose="02070309020205020404" pitchFamily="49" charset="0"/>
              </a:rPr>
              <a:t>def zbroj(n):</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if</a:t>
            </a:r>
            <a:r>
              <a:rPr lang="hr-HR" sz="1600" dirty="0">
                <a:latin typeface="Courier New" panose="02070309020205020404" pitchFamily="49" charset="0"/>
                <a:cs typeface="Courier New" panose="02070309020205020404" pitchFamily="49" charset="0"/>
              </a:rPr>
              <a:t> n==1: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else</a:t>
            </a:r>
            <a:r>
              <a:rPr lang="hr-HR" sz="1600" dirty="0">
                <a:latin typeface="Courier New" panose="02070309020205020404" pitchFamily="49" charset="0"/>
                <a:cs typeface="Courier New" panose="02070309020205020404" pitchFamily="49" charset="0"/>
              </a:rPr>
              <a:t>:</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n + zbroj(n-1)</a:t>
            </a:r>
          </a:p>
        </p:txBody>
      </p:sp>
      <p:sp>
        <p:nvSpPr>
          <p:cNvPr id="9" name="TekstniOkvir 8">
            <a:extLst>
              <a:ext uri="{FF2B5EF4-FFF2-40B4-BE49-F238E27FC236}">
                <a16:creationId xmlns:a16="http://schemas.microsoft.com/office/drawing/2014/main" id="{3CAC5AE6-42C6-4649-80B2-DD45EBBD8167}"/>
              </a:ext>
            </a:extLst>
          </p:cNvPr>
          <p:cNvSpPr txBox="1"/>
          <p:nvPr/>
        </p:nvSpPr>
        <p:spPr>
          <a:xfrm>
            <a:off x="5395552" y="2569177"/>
            <a:ext cx="754602" cy="369332"/>
          </a:xfrm>
          <a:prstGeom prst="rect">
            <a:avLst/>
          </a:prstGeom>
          <a:solidFill>
            <a:schemeClr val="bg1">
              <a:lumMod val="85000"/>
            </a:schemeClr>
          </a:solidFill>
          <a:ln>
            <a:solidFill>
              <a:schemeClr val="tx1">
                <a:lumMod val="85000"/>
                <a:lumOff val="15000"/>
              </a:schemeClr>
            </a:solidFill>
          </a:ln>
        </p:spPr>
        <p:txBody>
          <a:bodyPr wrap="square" rtlCol="0">
            <a:spAutoFit/>
          </a:bodyPr>
          <a:lstStyle/>
          <a:p>
            <a:r>
              <a:rPr lang="hr-HR" dirty="0"/>
              <a:t>n = 2</a:t>
            </a:r>
          </a:p>
        </p:txBody>
      </p:sp>
      <p:cxnSp>
        <p:nvCxnSpPr>
          <p:cNvPr id="11" name="Ravni poveznik sa strelicom 10">
            <a:extLst>
              <a:ext uri="{FF2B5EF4-FFF2-40B4-BE49-F238E27FC236}">
                <a16:creationId xmlns:a16="http://schemas.microsoft.com/office/drawing/2014/main" id="{F0DEBC23-A472-401E-9570-81595F2C72F2}"/>
              </a:ext>
            </a:extLst>
          </p:cNvPr>
          <p:cNvCxnSpPr>
            <a:cxnSpLocks/>
          </p:cNvCxnSpPr>
          <p:nvPr/>
        </p:nvCxnSpPr>
        <p:spPr>
          <a:xfrm>
            <a:off x="8180772" y="4098857"/>
            <a:ext cx="545978" cy="360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kstniOkvir 11">
            <a:extLst>
              <a:ext uri="{FF2B5EF4-FFF2-40B4-BE49-F238E27FC236}">
                <a16:creationId xmlns:a16="http://schemas.microsoft.com/office/drawing/2014/main" id="{CC4048F2-0B46-48CE-A494-5631269A3639}"/>
              </a:ext>
            </a:extLst>
          </p:cNvPr>
          <p:cNvSpPr txBox="1"/>
          <p:nvPr/>
        </p:nvSpPr>
        <p:spPr>
          <a:xfrm>
            <a:off x="8186690" y="4458921"/>
            <a:ext cx="3750816" cy="1323439"/>
          </a:xfrm>
          <a:prstGeom prst="rect">
            <a:avLst/>
          </a:prstGeom>
          <a:solidFill>
            <a:schemeClr val="accent1">
              <a:lumMod val="20000"/>
              <a:lumOff val="80000"/>
            </a:schemeClr>
          </a:solidFill>
          <a:ln>
            <a:solidFill>
              <a:schemeClr val="accent2"/>
            </a:solidFill>
          </a:ln>
        </p:spPr>
        <p:txBody>
          <a:bodyPr wrap="square" rtlCol="0">
            <a:spAutoFit/>
          </a:bodyPr>
          <a:lstStyle/>
          <a:p>
            <a:r>
              <a:rPr lang="hr-HR" sz="1600" dirty="0">
                <a:latin typeface="Courier New" panose="02070309020205020404" pitchFamily="49" charset="0"/>
                <a:cs typeface="Courier New" panose="02070309020205020404" pitchFamily="49" charset="0"/>
              </a:rPr>
              <a:t>def zbroj(n):</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if</a:t>
            </a:r>
            <a:r>
              <a:rPr lang="hr-HR" sz="1600" dirty="0">
                <a:latin typeface="Courier New" panose="02070309020205020404" pitchFamily="49" charset="0"/>
                <a:cs typeface="Courier New" panose="02070309020205020404" pitchFamily="49" charset="0"/>
              </a:rPr>
              <a:t> n==1: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1</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else</a:t>
            </a:r>
            <a:r>
              <a:rPr lang="hr-HR" sz="1600" dirty="0">
                <a:latin typeface="Courier New" panose="02070309020205020404" pitchFamily="49" charset="0"/>
                <a:cs typeface="Courier New" panose="02070309020205020404" pitchFamily="49" charset="0"/>
              </a:rPr>
              <a:t>:</a:t>
            </a:r>
          </a:p>
          <a:p>
            <a:r>
              <a:rPr lang="hr-HR" sz="1600" dirty="0">
                <a:latin typeface="Courier New" panose="02070309020205020404" pitchFamily="49" charset="0"/>
                <a:cs typeface="Courier New" panose="02070309020205020404" pitchFamily="49" charset="0"/>
              </a:rPr>
              <a:t>        </a:t>
            </a:r>
            <a:r>
              <a:rPr lang="hr-HR" sz="1600" dirty="0" err="1">
                <a:latin typeface="Courier New" panose="02070309020205020404" pitchFamily="49" charset="0"/>
                <a:cs typeface="Courier New" panose="02070309020205020404" pitchFamily="49" charset="0"/>
              </a:rPr>
              <a:t>return</a:t>
            </a:r>
            <a:r>
              <a:rPr lang="hr-HR" sz="1600" dirty="0">
                <a:latin typeface="Courier New" panose="02070309020205020404" pitchFamily="49" charset="0"/>
                <a:cs typeface="Courier New" panose="02070309020205020404" pitchFamily="49" charset="0"/>
              </a:rPr>
              <a:t> n + zbroj(n-1)</a:t>
            </a:r>
          </a:p>
        </p:txBody>
      </p:sp>
      <p:sp>
        <p:nvSpPr>
          <p:cNvPr id="14" name="TekstniOkvir 13">
            <a:extLst>
              <a:ext uri="{FF2B5EF4-FFF2-40B4-BE49-F238E27FC236}">
                <a16:creationId xmlns:a16="http://schemas.microsoft.com/office/drawing/2014/main" id="{6EF8C0A4-217B-4B05-BFE3-9FF3F9300C16}"/>
              </a:ext>
            </a:extLst>
          </p:cNvPr>
          <p:cNvSpPr txBox="1"/>
          <p:nvPr/>
        </p:nvSpPr>
        <p:spPr>
          <a:xfrm>
            <a:off x="9684797" y="4077282"/>
            <a:ext cx="754602" cy="369332"/>
          </a:xfrm>
          <a:prstGeom prst="rect">
            <a:avLst/>
          </a:prstGeom>
          <a:solidFill>
            <a:schemeClr val="bg1">
              <a:lumMod val="85000"/>
            </a:schemeClr>
          </a:solidFill>
          <a:ln>
            <a:solidFill>
              <a:schemeClr val="tx1">
                <a:lumMod val="85000"/>
                <a:lumOff val="15000"/>
              </a:schemeClr>
            </a:solidFill>
          </a:ln>
        </p:spPr>
        <p:txBody>
          <a:bodyPr wrap="square" rtlCol="0">
            <a:spAutoFit/>
          </a:bodyPr>
          <a:lstStyle/>
          <a:p>
            <a:r>
              <a:rPr lang="hr-HR" dirty="0"/>
              <a:t>n = 1</a:t>
            </a:r>
          </a:p>
        </p:txBody>
      </p:sp>
      <p:cxnSp>
        <p:nvCxnSpPr>
          <p:cNvPr id="16" name="Ravni poveznik sa strelicom 15">
            <a:extLst>
              <a:ext uri="{FF2B5EF4-FFF2-40B4-BE49-F238E27FC236}">
                <a16:creationId xmlns:a16="http://schemas.microsoft.com/office/drawing/2014/main" id="{1C2574E5-D2E2-405F-AFE7-56B791125A7B}"/>
              </a:ext>
            </a:extLst>
          </p:cNvPr>
          <p:cNvCxnSpPr/>
          <p:nvPr/>
        </p:nvCxnSpPr>
        <p:spPr>
          <a:xfrm flipV="1">
            <a:off x="1233996" y="3600228"/>
            <a:ext cx="603682" cy="6617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kstniOkvir 16">
            <a:extLst>
              <a:ext uri="{FF2B5EF4-FFF2-40B4-BE49-F238E27FC236}">
                <a16:creationId xmlns:a16="http://schemas.microsoft.com/office/drawing/2014/main" id="{762B3F2F-F1FC-4C2E-83F9-9947B364159C}"/>
              </a:ext>
            </a:extLst>
          </p:cNvPr>
          <p:cNvSpPr txBox="1"/>
          <p:nvPr/>
        </p:nvSpPr>
        <p:spPr>
          <a:xfrm>
            <a:off x="537841" y="4261948"/>
            <a:ext cx="3062796" cy="954107"/>
          </a:xfrm>
          <a:prstGeom prst="rect">
            <a:avLst/>
          </a:prstGeom>
          <a:noFill/>
        </p:spPr>
        <p:txBody>
          <a:bodyPr wrap="square" rtlCol="0">
            <a:spAutoFit/>
          </a:bodyPr>
          <a:lstStyle/>
          <a:p>
            <a:r>
              <a:rPr lang="hr-HR" sz="1400" i="1" dirty="0"/>
              <a:t>n</a:t>
            </a:r>
            <a:r>
              <a:rPr lang="hr-HR" sz="1400" dirty="0"/>
              <a:t> nije jednak 1 pa će se izvršiti naredba </a:t>
            </a:r>
            <a:r>
              <a:rPr lang="hr-HR" sz="1400" i="1" dirty="0" err="1"/>
              <a:t>return</a:t>
            </a:r>
            <a:r>
              <a:rPr lang="hr-HR" sz="1400" i="1" dirty="0"/>
              <a:t> n + zbroj(n-1)</a:t>
            </a:r>
            <a:r>
              <a:rPr lang="hr-HR" sz="1400" dirty="0"/>
              <a:t>,</a:t>
            </a:r>
            <a:r>
              <a:rPr lang="hr-HR" sz="1400" i="1" dirty="0"/>
              <a:t> </a:t>
            </a:r>
            <a:r>
              <a:rPr lang="hr-HR" sz="1400" dirty="0"/>
              <a:t>odnosno pozvat će se opet taj potprogram, ali će mu se proslijediti broj 2 (3-1 = 2)</a:t>
            </a:r>
          </a:p>
        </p:txBody>
      </p:sp>
      <p:cxnSp>
        <p:nvCxnSpPr>
          <p:cNvPr id="18" name="Ravni poveznik sa strelicom 17">
            <a:extLst>
              <a:ext uri="{FF2B5EF4-FFF2-40B4-BE49-F238E27FC236}">
                <a16:creationId xmlns:a16="http://schemas.microsoft.com/office/drawing/2014/main" id="{ECE230AC-0B21-4D08-A16F-25ADB7C95A8D}"/>
              </a:ext>
            </a:extLst>
          </p:cNvPr>
          <p:cNvCxnSpPr>
            <a:cxnSpLocks/>
          </p:cNvCxnSpPr>
          <p:nvPr/>
        </p:nvCxnSpPr>
        <p:spPr>
          <a:xfrm flipV="1">
            <a:off x="5291091" y="4278889"/>
            <a:ext cx="481762" cy="4351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kstniOkvir 18">
            <a:extLst>
              <a:ext uri="{FF2B5EF4-FFF2-40B4-BE49-F238E27FC236}">
                <a16:creationId xmlns:a16="http://schemas.microsoft.com/office/drawing/2014/main" id="{B4838781-87AE-49DB-8889-CEA9BB4FD6AF}"/>
              </a:ext>
            </a:extLst>
          </p:cNvPr>
          <p:cNvSpPr txBox="1"/>
          <p:nvPr/>
        </p:nvSpPr>
        <p:spPr>
          <a:xfrm>
            <a:off x="3916976" y="4730984"/>
            <a:ext cx="3062796" cy="954107"/>
          </a:xfrm>
          <a:prstGeom prst="rect">
            <a:avLst/>
          </a:prstGeom>
          <a:noFill/>
        </p:spPr>
        <p:txBody>
          <a:bodyPr wrap="square" rtlCol="0">
            <a:spAutoFit/>
          </a:bodyPr>
          <a:lstStyle/>
          <a:p>
            <a:r>
              <a:rPr lang="hr-HR" sz="1400" i="1" dirty="0"/>
              <a:t>n</a:t>
            </a:r>
            <a:r>
              <a:rPr lang="hr-HR" sz="1400" dirty="0"/>
              <a:t> nije jednak 1 pa će se izvršiti naredba </a:t>
            </a:r>
            <a:r>
              <a:rPr lang="hr-HR" sz="1400" i="1" dirty="0" err="1"/>
              <a:t>return</a:t>
            </a:r>
            <a:r>
              <a:rPr lang="hr-HR" sz="1400" i="1" dirty="0"/>
              <a:t> n + zbroj(n-1)</a:t>
            </a:r>
            <a:r>
              <a:rPr lang="hr-HR" sz="1400" dirty="0"/>
              <a:t>,</a:t>
            </a:r>
            <a:r>
              <a:rPr lang="hr-HR" sz="1400" i="1" dirty="0"/>
              <a:t> </a:t>
            </a:r>
            <a:r>
              <a:rPr lang="hr-HR" sz="1400" dirty="0"/>
              <a:t>odnosno pozvat će se opet taj potprogram, ali će mu se proslijediti broj 1 (2-1 = 1)</a:t>
            </a:r>
          </a:p>
        </p:txBody>
      </p:sp>
      <p:cxnSp>
        <p:nvCxnSpPr>
          <p:cNvPr id="21" name="Ravni poveznik sa strelicom 20">
            <a:extLst>
              <a:ext uri="{FF2B5EF4-FFF2-40B4-BE49-F238E27FC236}">
                <a16:creationId xmlns:a16="http://schemas.microsoft.com/office/drawing/2014/main" id="{3BA0E5CF-5590-4119-8315-8E641C90DF32}"/>
              </a:ext>
            </a:extLst>
          </p:cNvPr>
          <p:cNvCxnSpPr>
            <a:cxnSpLocks/>
          </p:cNvCxnSpPr>
          <p:nvPr/>
        </p:nvCxnSpPr>
        <p:spPr>
          <a:xfrm flipH="1">
            <a:off x="10263474" y="3315718"/>
            <a:ext cx="939849" cy="16735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kstniOkvir 23">
            <a:extLst>
              <a:ext uri="{FF2B5EF4-FFF2-40B4-BE49-F238E27FC236}">
                <a16:creationId xmlns:a16="http://schemas.microsoft.com/office/drawing/2014/main" id="{C2B24BF3-391F-4A9A-91F6-9029BC1C971D}"/>
              </a:ext>
            </a:extLst>
          </p:cNvPr>
          <p:cNvSpPr txBox="1"/>
          <p:nvPr/>
        </p:nvSpPr>
        <p:spPr>
          <a:xfrm>
            <a:off x="10333607" y="2766363"/>
            <a:ext cx="1897009" cy="738664"/>
          </a:xfrm>
          <a:prstGeom prst="rect">
            <a:avLst/>
          </a:prstGeom>
          <a:noFill/>
        </p:spPr>
        <p:txBody>
          <a:bodyPr wrap="square" rtlCol="0">
            <a:spAutoFit/>
          </a:bodyPr>
          <a:lstStyle/>
          <a:p>
            <a:r>
              <a:rPr lang="hr-HR" sz="1400" dirty="0"/>
              <a:t>sada je </a:t>
            </a:r>
            <a:r>
              <a:rPr lang="hr-HR" sz="1400" i="1" dirty="0"/>
              <a:t>n</a:t>
            </a:r>
            <a:r>
              <a:rPr lang="hr-HR" sz="1400" dirty="0"/>
              <a:t> jednak 1 i izvršit će se naredba </a:t>
            </a:r>
            <a:r>
              <a:rPr lang="hr-HR" sz="1400" i="1" dirty="0" err="1"/>
              <a:t>return</a:t>
            </a:r>
            <a:r>
              <a:rPr lang="hr-HR" sz="1400" i="1" dirty="0"/>
              <a:t> 1</a:t>
            </a:r>
          </a:p>
        </p:txBody>
      </p:sp>
      <p:cxnSp>
        <p:nvCxnSpPr>
          <p:cNvPr id="26" name="Ravni poveznik sa strelicom 25">
            <a:extLst>
              <a:ext uri="{FF2B5EF4-FFF2-40B4-BE49-F238E27FC236}">
                <a16:creationId xmlns:a16="http://schemas.microsoft.com/office/drawing/2014/main" id="{E5F3FC1F-69EC-4204-A5E5-0A754071C0F6}"/>
              </a:ext>
            </a:extLst>
          </p:cNvPr>
          <p:cNvCxnSpPr>
            <a:cxnSpLocks/>
          </p:cNvCxnSpPr>
          <p:nvPr/>
        </p:nvCxnSpPr>
        <p:spPr>
          <a:xfrm flipH="1" flipV="1">
            <a:off x="7430610" y="4341181"/>
            <a:ext cx="1805571" cy="77946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8" name="TekstniOkvir 27">
            <a:extLst>
              <a:ext uri="{FF2B5EF4-FFF2-40B4-BE49-F238E27FC236}">
                <a16:creationId xmlns:a16="http://schemas.microsoft.com/office/drawing/2014/main" id="{3B2FC846-C937-4EC8-BAB4-122013100565}"/>
              </a:ext>
            </a:extLst>
          </p:cNvPr>
          <p:cNvSpPr txBox="1"/>
          <p:nvPr/>
        </p:nvSpPr>
        <p:spPr>
          <a:xfrm>
            <a:off x="7539212" y="4560154"/>
            <a:ext cx="674703" cy="307777"/>
          </a:xfrm>
          <a:prstGeom prst="rect">
            <a:avLst/>
          </a:prstGeom>
          <a:noFill/>
        </p:spPr>
        <p:txBody>
          <a:bodyPr wrap="square" rtlCol="0">
            <a:spAutoFit/>
          </a:bodyPr>
          <a:lstStyle/>
          <a:p>
            <a:r>
              <a:rPr lang="hr-HR" sz="1400" dirty="0">
                <a:solidFill>
                  <a:srgbClr val="0070C0"/>
                </a:solidFill>
              </a:rPr>
              <a:t>vrati 1</a:t>
            </a:r>
          </a:p>
        </p:txBody>
      </p:sp>
      <p:cxnSp>
        <p:nvCxnSpPr>
          <p:cNvPr id="29" name="Ravni poveznik sa strelicom 28">
            <a:extLst>
              <a:ext uri="{FF2B5EF4-FFF2-40B4-BE49-F238E27FC236}">
                <a16:creationId xmlns:a16="http://schemas.microsoft.com/office/drawing/2014/main" id="{3F8DCFE5-983E-4F88-A9C4-AFAB3D39F362}"/>
              </a:ext>
            </a:extLst>
          </p:cNvPr>
          <p:cNvCxnSpPr>
            <a:cxnSpLocks/>
          </p:cNvCxnSpPr>
          <p:nvPr/>
        </p:nvCxnSpPr>
        <p:spPr>
          <a:xfrm flipH="1" flipV="1">
            <a:off x="4028389" y="3543261"/>
            <a:ext cx="1590435" cy="57532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1" name="TekstniOkvir 30">
            <a:extLst>
              <a:ext uri="{FF2B5EF4-FFF2-40B4-BE49-F238E27FC236}">
                <a16:creationId xmlns:a16="http://schemas.microsoft.com/office/drawing/2014/main" id="{4864B26A-3B52-4235-91D0-C91F5876DDD0}"/>
              </a:ext>
            </a:extLst>
          </p:cNvPr>
          <p:cNvSpPr txBox="1"/>
          <p:nvPr/>
        </p:nvSpPr>
        <p:spPr>
          <a:xfrm>
            <a:off x="4399626" y="3931463"/>
            <a:ext cx="1111187" cy="307777"/>
          </a:xfrm>
          <a:prstGeom prst="rect">
            <a:avLst/>
          </a:prstGeom>
          <a:noFill/>
        </p:spPr>
        <p:txBody>
          <a:bodyPr wrap="square" rtlCol="0">
            <a:spAutoFit/>
          </a:bodyPr>
          <a:lstStyle/>
          <a:p>
            <a:r>
              <a:rPr lang="hr-HR" sz="1400" dirty="0">
                <a:solidFill>
                  <a:srgbClr val="0070C0"/>
                </a:solidFill>
              </a:rPr>
              <a:t>vrati 2 + 1</a:t>
            </a:r>
          </a:p>
        </p:txBody>
      </p:sp>
      <p:sp>
        <p:nvSpPr>
          <p:cNvPr id="32" name="TekstniOkvir 31">
            <a:extLst>
              <a:ext uri="{FF2B5EF4-FFF2-40B4-BE49-F238E27FC236}">
                <a16:creationId xmlns:a16="http://schemas.microsoft.com/office/drawing/2014/main" id="{609B93D9-F647-4BBD-8217-BC6A47D72BEC}"/>
              </a:ext>
            </a:extLst>
          </p:cNvPr>
          <p:cNvSpPr txBox="1"/>
          <p:nvPr/>
        </p:nvSpPr>
        <p:spPr>
          <a:xfrm>
            <a:off x="2330388" y="3562131"/>
            <a:ext cx="1672999" cy="523220"/>
          </a:xfrm>
          <a:prstGeom prst="rect">
            <a:avLst/>
          </a:prstGeom>
          <a:noFill/>
        </p:spPr>
        <p:txBody>
          <a:bodyPr wrap="square" rtlCol="0">
            <a:spAutoFit/>
          </a:bodyPr>
          <a:lstStyle/>
          <a:p>
            <a:r>
              <a:rPr lang="hr-HR" sz="1400" dirty="0">
                <a:solidFill>
                  <a:srgbClr val="0070C0"/>
                </a:solidFill>
              </a:rPr>
              <a:t>vrati u glavni program 3 + 2 + 1</a:t>
            </a:r>
          </a:p>
        </p:txBody>
      </p:sp>
      <p:sp>
        <p:nvSpPr>
          <p:cNvPr id="33" name="Pravokutnik 32">
            <a:extLst>
              <a:ext uri="{FF2B5EF4-FFF2-40B4-BE49-F238E27FC236}">
                <a16:creationId xmlns:a16="http://schemas.microsoft.com/office/drawing/2014/main" id="{D82AD37E-670B-4485-98BD-2744D41349DE}"/>
              </a:ext>
            </a:extLst>
          </p:cNvPr>
          <p:cNvSpPr/>
          <p:nvPr/>
        </p:nvSpPr>
        <p:spPr>
          <a:xfrm>
            <a:off x="1474581" y="3315718"/>
            <a:ext cx="2553808" cy="24641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211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10" presetClass="exit" presetSubtype="0" fill="hold" grpId="1" nodeType="withEffect">
                                  <p:stCondLst>
                                    <p:cond delay="0"/>
                                  </p:stCondLst>
                                  <p:childTnLst>
                                    <p:animEffect transition="out" filter="fade">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6"/>
                                        </p:tgtEl>
                                      </p:cBhvr>
                                    </p:animEffect>
                                    <p:set>
                                      <p:cBhvr>
                                        <p:cTn id="20" dur="1" fill="hold">
                                          <p:stCondLst>
                                            <p:cond delay="499"/>
                                          </p:stCondLst>
                                        </p:cTn>
                                        <p:tgtEl>
                                          <p:spTgt spid="16"/>
                                        </p:tgtEl>
                                        <p:attrNameLst>
                                          <p:attrName>style.visibility</p:attrName>
                                        </p:attrNameLst>
                                      </p:cBhvr>
                                      <p:to>
                                        <p:strVal val="hidden"/>
                                      </p:to>
                                    </p:set>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10" presetClass="exit" presetSubtype="0" fill="hold" nodeType="withEffect">
                                  <p:stCondLst>
                                    <p:cond delay="0"/>
                                  </p:stCondLst>
                                  <p:childTnLst>
                                    <p:animEffect transition="out" filter="fad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9"/>
                                        </p:tgtEl>
                                      </p:cBhvr>
                                    </p:animEffect>
                                    <p:set>
                                      <p:cBhvr>
                                        <p:cTn id="46" dur="1" fill="hold">
                                          <p:stCondLst>
                                            <p:cond delay="499"/>
                                          </p:stCondLst>
                                        </p:cTn>
                                        <p:tgtEl>
                                          <p:spTgt spid="19"/>
                                        </p:tgtEl>
                                        <p:attrNameLst>
                                          <p:attrName>style.visibility</p:attrName>
                                        </p:attrNameLst>
                                      </p:cBhvr>
                                      <p:to>
                                        <p:strVal val="hidden"/>
                                      </p:to>
                                    </p:set>
                                  </p:childTnLst>
                                </p:cTn>
                              </p:par>
                              <p:par>
                                <p:cTn id="47" presetID="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500"/>
                                        <p:tgtEl>
                                          <p:spTgt spid="26"/>
                                        </p:tgtEl>
                                      </p:cBhvr>
                                    </p:animEffect>
                                  </p:childTnLst>
                                </p:cTn>
                              </p:par>
                              <p:par>
                                <p:cTn id="66" presetID="10" presetClass="exit" presetSubtype="0" fill="hold" nodeType="withEffect">
                                  <p:stCondLst>
                                    <p:cond delay="0"/>
                                  </p:stCondLst>
                                  <p:childTnLst>
                                    <p:animEffect transition="out" filter="fade">
                                      <p:cBhvr>
                                        <p:cTn id="67" dur="500"/>
                                        <p:tgtEl>
                                          <p:spTgt spid="21"/>
                                        </p:tgtEl>
                                      </p:cBhvr>
                                    </p:animEffect>
                                    <p:set>
                                      <p:cBhvr>
                                        <p:cTn id="68" dur="1" fill="hold">
                                          <p:stCondLst>
                                            <p:cond delay="499"/>
                                          </p:stCondLst>
                                        </p:cTn>
                                        <p:tgtEl>
                                          <p:spTgt spid="21"/>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24"/>
                                        </p:tgtEl>
                                      </p:cBhvr>
                                    </p:animEffect>
                                    <p:set>
                                      <p:cBhvr>
                                        <p:cTn id="71" dur="1" fill="hold">
                                          <p:stCondLst>
                                            <p:cond delay="499"/>
                                          </p:stCondLst>
                                        </p:cTn>
                                        <p:tgtEl>
                                          <p:spTgt spid="24"/>
                                        </p:tgtEl>
                                        <p:attrNameLst>
                                          <p:attrName>style.visibility</p:attrName>
                                        </p:attrNameLst>
                                      </p:cBhvr>
                                      <p:to>
                                        <p:strVal val="hidden"/>
                                      </p:to>
                                    </p:set>
                                  </p:childTnLst>
                                </p:cTn>
                              </p:par>
                              <p:par>
                                <p:cTn id="72" presetID="2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down)">
                                      <p:cBhvr>
                                        <p:cTn id="74" dur="500"/>
                                        <p:tgtEl>
                                          <p:spTgt spid="2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down)">
                                      <p:cBhvr>
                                        <p:cTn id="79" dur="500"/>
                                        <p:tgtEl>
                                          <p:spTgt spid="29"/>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down)">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ipe(down)">
                                      <p:cBhvr>
                                        <p:cTn id="87" dur="500"/>
                                        <p:tgtEl>
                                          <p:spTgt spid="32"/>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down)">
                                      <p:cBhvr>
                                        <p:cTn id="9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4" grpId="0" animBg="1"/>
      <p:bldP spid="17" grpId="0"/>
      <p:bldP spid="17" grpId="1"/>
      <p:bldP spid="19" grpId="0"/>
      <p:bldP spid="19" grpId="1"/>
      <p:bldP spid="24" grpId="0"/>
      <p:bldP spid="24" grpId="1"/>
      <p:bldP spid="28" grpId="0"/>
      <p:bldP spid="31" grpId="0"/>
      <p:bldP spid="32" grpId="0"/>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AFDBA8-395E-4249-B12B-EC09B64802B7}"/>
              </a:ext>
            </a:extLst>
          </p:cNvPr>
          <p:cNvSpPr>
            <a:spLocks noGrp="1"/>
          </p:cNvSpPr>
          <p:nvPr>
            <p:ph type="title"/>
          </p:nvPr>
        </p:nvSpPr>
        <p:spPr/>
        <p:txBody>
          <a:bodyPr/>
          <a:lstStyle/>
          <a:p>
            <a:r>
              <a:rPr lang="hr-HR" dirty="0"/>
              <a:t>Još malo o prethodnom primjeru</a:t>
            </a:r>
          </a:p>
        </p:txBody>
      </p:sp>
      <p:sp>
        <p:nvSpPr>
          <p:cNvPr id="3" name="Rezervirano mjesto sadržaja 2">
            <a:extLst>
              <a:ext uri="{FF2B5EF4-FFF2-40B4-BE49-F238E27FC236}">
                <a16:creationId xmlns:a16="http://schemas.microsoft.com/office/drawing/2014/main" id="{EE764E24-0A19-450B-8163-D1C43EB34C09}"/>
              </a:ext>
            </a:extLst>
          </p:cNvPr>
          <p:cNvSpPr>
            <a:spLocks noGrp="1"/>
          </p:cNvSpPr>
          <p:nvPr>
            <p:ph idx="1"/>
          </p:nvPr>
        </p:nvSpPr>
        <p:spPr/>
        <p:txBody>
          <a:bodyPr/>
          <a:lstStyle/>
          <a:p>
            <a:r>
              <a:rPr lang="hr-HR" dirty="0"/>
              <a:t>Dakle prva dva rekurzivna poziva (kad je </a:t>
            </a:r>
            <a:r>
              <a:rPr lang="hr-HR" sz="1800" dirty="0">
                <a:latin typeface="Courier New" panose="02070309020205020404" pitchFamily="49" charset="0"/>
                <a:cs typeface="Courier New" panose="02070309020205020404" pitchFamily="49" charset="0"/>
              </a:rPr>
              <a:t>n</a:t>
            </a:r>
            <a:r>
              <a:rPr lang="hr-HR" dirty="0"/>
              <a:t> jednako 3 i kad je </a:t>
            </a:r>
            <a:r>
              <a:rPr lang="hr-HR" sz="1800" dirty="0">
                <a:latin typeface="Courier New" panose="02070309020205020404" pitchFamily="49" charset="0"/>
                <a:cs typeface="Courier New" panose="02070309020205020404" pitchFamily="49" charset="0"/>
              </a:rPr>
              <a:t>n</a:t>
            </a:r>
            <a:r>
              <a:rPr lang="hr-HR" dirty="0"/>
              <a:t> jednako 2) će čekati zadnji rekurzivni poziv u memoriji. Kad se izvrši zadnji rekurzivni poziv (kad je </a:t>
            </a:r>
            <a:r>
              <a:rPr lang="hr-HR" sz="1800" dirty="0">
                <a:latin typeface="Courier New" panose="02070309020205020404" pitchFamily="49" charset="0"/>
                <a:cs typeface="Courier New" panose="02070309020205020404" pitchFamily="49" charset="0"/>
              </a:rPr>
              <a:t>n</a:t>
            </a:r>
            <a:r>
              <a:rPr lang="hr-HR" dirty="0"/>
              <a:t> jednako 1), onda se ponovno vraćamo u predzadnji rekurzivni poziv. Sad se tek dovršava njegovo izvođenje, odnosno vraća u prethodni rekurzivni poziv 2 + 1 i uklanja se iz memorije. Onda dolazimo u prvi rekurzivni poziv i sad se dovršava njegovo izvođenje, odnosno vraća u glavni program 3 + 2 + 1 (6) i uklanja se iz memorije.</a:t>
            </a:r>
          </a:p>
        </p:txBody>
      </p:sp>
    </p:spTree>
    <p:extLst>
      <p:ext uri="{BB962C8B-B14F-4D97-AF65-F5344CB8AC3E}">
        <p14:creationId xmlns:p14="http://schemas.microsoft.com/office/powerpoint/2010/main" val="375983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97F90F0-D885-4E3A-BCC1-4CAD82B45B94}"/>
              </a:ext>
            </a:extLst>
          </p:cNvPr>
          <p:cNvSpPr>
            <a:spLocks noGrp="1"/>
          </p:cNvSpPr>
          <p:nvPr>
            <p:ph type="title"/>
          </p:nvPr>
        </p:nvSpPr>
        <p:spPr/>
        <p:txBody>
          <a:bodyPr/>
          <a:lstStyle/>
          <a:p>
            <a:r>
              <a:rPr lang="hr-HR" dirty="0"/>
              <a:t>Zadaci</a:t>
            </a:r>
          </a:p>
        </p:txBody>
      </p:sp>
      <p:sp>
        <p:nvSpPr>
          <p:cNvPr id="3" name="Rezervirano mjesto sadržaja 2">
            <a:extLst>
              <a:ext uri="{FF2B5EF4-FFF2-40B4-BE49-F238E27FC236}">
                <a16:creationId xmlns:a16="http://schemas.microsoft.com/office/drawing/2014/main" id="{CF03E07B-C8B7-437A-A022-B9155C93B1C3}"/>
              </a:ext>
            </a:extLst>
          </p:cNvPr>
          <p:cNvSpPr>
            <a:spLocks noGrp="1"/>
          </p:cNvSpPr>
          <p:nvPr>
            <p:ph idx="1"/>
          </p:nvPr>
        </p:nvSpPr>
        <p:spPr>
          <a:xfrm>
            <a:off x="1097280" y="1845733"/>
            <a:ext cx="10058400" cy="4413023"/>
          </a:xfrm>
        </p:spPr>
        <p:txBody>
          <a:bodyPr>
            <a:normAutofit/>
          </a:bodyPr>
          <a:lstStyle/>
          <a:p>
            <a:r>
              <a:rPr lang="hr-HR" dirty="0"/>
              <a:t>1. Napiši rekurzivni potprogram koji će zbrojiti prvih </a:t>
            </a:r>
            <a:r>
              <a:rPr lang="hr-HR" i="1" dirty="0"/>
              <a:t>n</a:t>
            </a:r>
            <a:r>
              <a:rPr lang="hr-HR" dirty="0"/>
              <a:t> </a:t>
            </a:r>
            <a:r>
              <a:rPr lang="hr-HR" b="1" dirty="0"/>
              <a:t>parnih</a:t>
            </a:r>
            <a:r>
              <a:rPr lang="hr-HR" dirty="0"/>
              <a:t> prirodnih brojeva.</a:t>
            </a:r>
          </a:p>
          <a:p>
            <a:r>
              <a:rPr lang="hr-HR" dirty="0"/>
              <a:t>2. Istraži na internetu što je to </a:t>
            </a:r>
            <a:r>
              <a:rPr lang="hr-HR" b="1" dirty="0" err="1"/>
              <a:t>Fibonaccijev</a:t>
            </a:r>
            <a:r>
              <a:rPr lang="hr-HR" b="1" dirty="0"/>
              <a:t> broj </a:t>
            </a:r>
            <a:r>
              <a:rPr lang="hr-HR" dirty="0"/>
              <a:t>(ili </a:t>
            </a:r>
            <a:r>
              <a:rPr lang="hr-HR" dirty="0" err="1"/>
              <a:t>Fibonaccijev</a:t>
            </a:r>
            <a:r>
              <a:rPr lang="hr-HR" dirty="0"/>
              <a:t> niz). Nakon toga, pokušaj napisati rekurzivni potprogram koji će za dani broj </a:t>
            </a:r>
            <a:r>
              <a:rPr lang="hr-HR" i="1" dirty="0"/>
              <a:t>n</a:t>
            </a:r>
            <a:r>
              <a:rPr lang="hr-HR" dirty="0"/>
              <a:t> izračunati njegov </a:t>
            </a:r>
            <a:r>
              <a:rPr lang="hr-HR" dirty="0" err="1"/>
              <a:t>Fibonaccijev</a:t>
            </a:r>
            <a:r>
              <a:rPr lang="hr-HR" dirty="0"/>
              <a:t> broj.</a:t>
            </a:r>
          </a:p>
        </p:txBody>
      </p:sp>
    </p:spTree>
    <p:extLst>
      <p:ext uri="{BB962C8B-B14F-4D97-AF65-F5344CB8AC3E}">
        <p14:creationId xmlns:p14="http://schemas.microsoft.com/office/powerpoint/2010/main" val="1503435606"/>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138</TotalTime>
  <Words>904</Words>
  <Application>Microsoft Office PowerPoint</Application>
  <PresentationFormat>Široki zaslon</PresentationFormat>
  <Paragraphs>78</Paragraphs>
  <Slides>9</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vt:i4>
      </vt:variant>
    </vt:vector>
  </HeadingPairs>
  <TitlesOfParts>
    <vt:vector size="13" baseType="lpstr">
      <vt:lpstr>Calibri</vt:lpstr>
      <vt:lpstr>Calibri Light</vt:lpstr>
      <vt:lpstr>Courier New</vt:lpstr>
      <vt:lpstr>Retrospektiva</vt:lpstr>
      <vt:lpstr>Rekurzija</vt:lpstr>
      <vt:lpstr>Tvoji zadaci</vt:lpstr>
      <vt:lpstr>Rekurzija</vt:lpstr>
      <vt:lpstr>Primjer rekurzije u Pythonu</vt:lpstr>
      <vt:lpstr>Zadavanje dubine rekurzije</vt:lpstr>
      <vt:lpstr>Vraćanje vrijednosti u rekurzivnom potprogramu</vt:lpstr>
      <vt:lpstr>Primjer kada je n jednak 3</vt:lpstr>
      <vt:lpstr>Još malo o prethodnom primjeru</vt:lpstr>
      <vt:lpstr>Zadaci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Brojevni sustavi u Pythonu</dc:title>
  <dc:creator>Filip Babić</dc:creator>
  <cp:lastModifiedBy>Filip Babić</cp:lastModifiedBy>
  <cp:revision>31</cp:revision>
  <dcterms:created xsi:type="dcterms:W3CDTF">2020-05-14T06:41:27Z</dcterms:created>
  <dcterms:modified xsi:type="dcterms:W3CDTF">2020-05-28T07:26:09Z</dcterms:modified>
</cp:coreProperties>
</file>