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8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7.png" ContentType="image/png"/>
  <Override PartName="/ppt/media/image11.png" ContentType="image/png"/>
  <Override PartName="/ppt/media/image5.jpeg" ContentType="image/jpeg"/>
  <Override PartName="/ppt/media/image6.png" ContentType="image/png"/>
  <Override PartName="/ppt/media/image9.png" ContentType="image/png"/>
  <Override PartName="/ppt/media/image10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6BDB3C2-55BA-4769-ABFD-C026107FD6DB}" type="datetime">
              <a:rPr b="0" lang="hr-HR" sz="1200" spc="-1" strike="noStrike">
                <a:solidFill>
                  <a:srgbClr val="8b8b8b"/>
                </a:solidFill>
                <a:latin typeface="Calibri"/>
              </a:rPr>
              <a:t>24.03.20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A798FAC-48B9-49F7-BC8A-EF0060B3CFB5}" type="slidenum">
              <a:rPr b="0" lang="hr-HR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Kliknite za uređivanje oblika naslova teksta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Kliknite za uređivanje oblika teksta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Druga razina konture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Treća razina konture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Četvrta razina kontura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Peta razina kontura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Šesta razina kontura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Sedma razina konture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165000" y="4688640"/>
            <a:ext cx="2805840" cy="1775520"/>
          </a:xfrm>
          <a:prstGeom prst="roundRect">
            <a:avLst>
              <a:gd name="adj" fmla="val 16667"/>
            </a:avLst>
          </a:prstGeom>
          <a:blipFill rotWithShape="0">
            <a:blip r:embed="rId1"/>
            <a:stretch>
              <a:fillRect l="1069000" t="940612" r="27571" b="215102"/>
            </a:stretch>
          </a:blipFill>
          <a:ln>
            <a:solidFill>
              <a:schemeClr val="bg1"/>
            </a:solidFill>
          </a:ln>
          <a:effectLst>
            <a:outerShdw algn="tl" blurRad="76200" dir="7800819" dist="38073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prst="relaxedInset" w="381000" h="114300"/>
            <a:contourClr>
              <a:srgbClr val="969696"/>
            </a:contourClr>
          </a:sp3d>
        </p:spPr>
        <p:style>
          <a:lnRef idx="0"/>
          <a:fillRef idx="0"/>
          <a:effectRef idx="0"/>
          <a:fontRef idx="minor"/>
        </p:style>
      </p:sp>
      <p:sp>
        <p:nvSpPr>
          <p:cNvPr id="42" name="CustomShape 2"/>
          <p:cNvSpPr/>
          <p:nvPr/>
        </p:nvSpPr>
        <p:spPr>
          <a:xfrm>
            <a:off x="995760" y="2353320"/>
            <a:ext cx="7470360" cy="22852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hr-HR" sz="4800" spc="-1" strike="noStrike">
                <a:solidFill>
                  <a:srgbClr val="5b9bd5"/>
                </a:solidFill>
                <a:latin typeface="Comic Sans MS"/>
              </a:rPr>
              <a:t>Sistematizacija</a:t>
            </a:r>
            <a:endParaRPr b="0" lang="hr-HR" sz="4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r-HR" sz="4800" spc="-1" strike="noStrike">
                <a:solidFill>
                  <a:srgbClr val="5b9bd5"/>
                </a:solidFill>
                <a:latin typeface="Comic Sans MS"/>
              </a:rPr>
              <a:t>-</a:t>
            </a:r>
            <a:endParaRPr b="0" lang="hr-HR" sz="4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r-HR" sz="4800" spc="-1" strike="noStrike">
                <a:solidFill>
                  <a:srgbClr val="5b9bd5"/>
                </a:solidFill>
                <a:latin typeface="Comic Sans MS"/>
              </a:rPr>
              <a:t>U krugu prirodnih pojava</a:t>
            </a:r>
            <a:endParaRPr b="0" lang="hr-HR" sz="4800" spc="-1" strike="noStrike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201600" y="4688640"/>
            <a:ext cx="2805840" cy="18680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 l="27571" t="1007959" r="1069000" b="215102"/>
            </a:stretch>
          </a:blipFill>
          <a:ln>
            <a:solidFill>
              <a:schemeClr val="bg1"/>
            </a:solidFill>
          </a:ln>
          <a:effectLst>
            <a:outerShdw algn="tl" blurRad="76200" dir="7800819" dist="38073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prst="relaxedInset" w="381000" h="114300"/>
            <a:contourClr>
              <a:srgbClr val="969696"/>
            </a:contourClr>
          </a:sp3d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6198120" y="511920"/>
            <a:ext cx="2805840" cy="1868040"/>
          </a:xfrm>
          <a:prstGeom prst="roundRect">
            <a:avLst>
              <a:gd name="adj" fmla="val 16667"/>
            </a:avLst>
          </a:prstGeom>
          <a:blipFill rotWithShape="0">
            <a:blip r:embed="rId3"/>
            <a:stretch>
              <a:fillRect l="1069000" t="0" r="27571" b="1176326"/>
            </a:stretch>
          </a:blipFill>
          <a:ln>
            <a:solidFill>
              <a:schemeClr val="bg1"/>
            </a:solidFill>
          </a:ln>
          <a:effectLst>
            <a:outerShdw algn="tl" blurRad="76200" dir="7800819" dist="38073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prst="relaxedInset" w="381000" h="114300"/>
            <a:contourClr>
              <a:srgbClr val="969696"/>
            </a:contourClr>
          </a:sp3d>
        </p:spPr>
        <p:style>
          <a:lnRef idx="0"/>
          <a:fillRef idx="0"/>
          <a:effectRef idx="0"/>
          <a:fontRef idx="minor"/>
        </p:style>
      </p:sp>
      <p:sp>
        <p:nvSpPr>
          <p:cNvPr id="45" name="CustomShape 5"/>
          <p:cNvSpPr/>
          <p:nvPr/>
        </p:nvSpPr>
        <p:spPr>
          <a:xfrm>
            <a:off x="172800" y="550800"/>
            <a:ext cx="2835000" cy="1868040"/>
          </a:xfrm>
          <a:prstGeom prst="roundRect">
            <a:avLst>
              <a:gd name="adj" fmla="val 16667"/>
            </a:avLst>
          </a:prstGeom>
          <a:blipFill rotWithShape="0">
            <a:blip r:embed="rId4"/>
            <a:stretch>
              <a:fillRect l="27571" t="0" r="1058428" b="1176326"/>
            </a:stretch>
          </a:blipFill>
          <a:ln>
            <a:solidFill>
              <a:schemeClr val="bg1"/>
            </a:solidFill>
          </a:ln>
          <a:effectLst>
            <a:outerShdw algn="tl" blurRad="76200" dir="7800819" dist="38073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prst="relaxedInset" w="381000" h="114300"/>
            <a:contourClr>
              <a:srgbClr val="969696"/>
            </a:contourClr>
          </a:sp3d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Table 1"/>
          <p:cNvGraphicFramePr/>
          <p:nvPr/>
        </p:nvGraphicFramePr>
        <p:xfrm>
          <a:off x="1289520" y="1867320"/>
          <a:ext cx="6422760" cy="3783240"/>
        </p:xfrm>
        <a:graphic>
          <a:graphicData uri="http://schemas.openxmlformats.org/drawingml/2006/table">
            <a:tbl>
              <a:tblPr/>
              <a:tblGrid>
                <a:gridCol w="428040"/>
                <a:gridCol w="428040"/>
                <a:gridCol w="428040"/>
                <a:gridCol w="428040"/>
                <a:gridCol w="428040"/>
                <a:gridCol w="428040"/>
                <a:gridCol w="428040"/>
                <a:gridCol w="428040"/>
                <a:gridCol w="428040"/>
                <a:gridCol w="428040"/>
                <a:gridCol w="428040"/>
                <a:gridCol w="428040"/>
                <a:gridCol w="428040"/>
                <a:gridCol w="428040"/>
                <a:gridCol w="430200"/>
              </a:tblGrid>
              <a:tr h="420120">
                <a:tc gridSpan="2">
                  <a:tcPr marL="91440" marR="91440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gridSpan="5"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rowSpan="9"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cPr marL="91440" marR="91440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noFill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rowSpan="3"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gridSpan="2" rowSpan="2"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hMerge="1" rowSpan="1">
                  <a:tcPr marL="90000" marR="90000">
                    <a:solidFill>
                      <a:srgbClr val="729fcf"/>
                    </a:solidFill>
                  </a:tcPr>
                </a:tc>
              </a:tr>
              <a:tr h="420120">
                <a:tc gridSpan="2">
                  <a:tcPr marL="91440" marR="91440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noFill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 gridSpan="1">
                  <a:tcPr marL="90000" marR="90000">
                    <a:solidFill>
                      <a:srgbClr val="729fcf"/>
                    </a:solidFill>
                  </a:tcPr>
                </a:tc>
                <a:tc vMerge="1"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420120">
                <a:tc>
                  <a:tcPr marL="91440" marR="91440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noFill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noFill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20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20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20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20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rowSpan="3"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gridSpan="2" rowSpan="3"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hMerge="1" rowSpan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20120">
                <a:tc gridSpan="3" rowSpan="2"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hMerge="1" rowSpan="1">
                  <a:tcPr marL="90000" marR="90000">
                    <a:solidFill>
                      <a:srgbClr val="729fcf"/>
                    </a:solidFill>
                  </a:tcPr>
                </a:tc>
                <a:tc hMerge="1" rowSpan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 gridSpan="1">
                  <a:tcPr marL="90000" marR="90000">
                    <a:solidFill>
                      <a:srgbClr val="729fcf"/>
                    </a:solidFill>
                  </a:tcPr>
                </a:tc>
                <a:tc vMerge="1" hMerge="1"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gridSpan="2"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2280">
                <a:tc vMerge="1" gridSpan="1">
                  <a:tcPr marL="90000" marR="90000">
                    <a:solidFill>
                      <a:srgbClr val="729fcf"/>
                    </a:solidFill>
                  </a:tcPr>
                </a:tc>
                <a:tc vMerge="1" hMerge="1">
                  <a:tcPr marL="90000" marR="90000">
                    <a:solidFill>
                      <a:srgbClr val="729fcf"/>
                    </a:solidFill>
                  </a:tcPr>
                </a:tc>
                <a:tc vMerge="1" h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 gridSpan="1">
                  <a:tcPr marL="90000" marR="90000">
                    <a:solidFill>
                      <a:srgbClr val="729fcf"/>
                    </a:solidFill>
                  </a:tcPr>
                </a:tc>
                <a:tc vMerge="1" h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gridSpan="4"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sp>
        <p:nvSpPr>
          <p:cNvPr id="47" name="CustomShape 2"/>
          <p:cNvSpPr/>
          <p:nvPr/>
        </p:nvSpPr>
        <p:spPr>
          <a:xfrm>
            <a:off x="1292400" y="3139560"/>
            <a:ext cx="455760" cy="1796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P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L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O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D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1717920" y="2735280"/>
            <a:ext cx="831960" cy="1796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K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R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D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O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2145960" y="1867320"/>
            <a:ext cx="503280" cy="307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J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E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D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I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N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K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A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0" name="CustomShape 5"/>
          <p:cNvSpPr/>
          <p:nvPr/>
        </p:nvSpPr>
        <p:spPr>
          <a:xfrm>
            <a:off x="2608920" y="2298240"/>
            <a:ext cx="831960" cy="222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P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E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R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J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E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1" name="CustomShape 6"/>
          <p:cNvSpPr/>
          <p:nvPr/>
        </p:nvSpPr>
        <p:spPr>
          <a:xfrm>
            <a:off x="2990520" y="2261160"/>
            <a:ext cx="442440" cy="350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B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I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O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S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F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E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R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A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2" name="CustomShape 7"/>
          <p:cNvSpPr/>
          <p:nvPr/>
        </p:nvSpPr>
        <p:spPr>
          <a:xfrm>
            <a:off x="3440520" y="3123000"/>
            <a:ext cx="831960" cy="137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D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A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N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3" name="CustomShape 8"/>
          <p:cNvSpPr/>
          <p:nvPr/>
        </p:nvSpPr>
        <p:spPr>
          <a:xfrm>
            <a:off x="3861000" y="2261160"/>
            <a:ext cx="831960" cy="222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S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U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N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C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E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4" name="CustomShape 9"/>
          <p:cNvSpPr/>
          <p:nvPr/>
        </p:nvSpPr>
        <p:spPr>
          <a:xfrm>
            <a:off x="4272480" y="2257560"/>
            <a:ext cx="442440" cy="264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M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J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E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S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E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C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5" name="CustomShape 10"/>
          <p:cNvSpPr/>
          <p:nvPr/>
        </p:nvSpPr>
        <p:spPr>
          <a:xfrm>
            <a:off x="5163840" y="3106440"/>
            <a:ext cx="498960" cy="222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P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L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I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M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A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6" name="CustomShape 11"/>
          <p:cNvSpPr/>
          <p:nvPr/>
        </p:nvSpPr>
        <p:spPr>
          <a:xfrm>
            <a:off x="5563080" y="1825920"/>
            <a:ext cx="481680" cy="222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Š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K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R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O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B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7" name="CustomShape 12"/>
          <p:cNvSpPr/>
          <p:nvPr/>
        </p:nvSpPr>
        <p:spPr>
          <a:xfrm>
            <a:off x="5992200" y="3110400"/>
            <a:ext cx="831960" cy="1796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J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A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T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O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8" name="CustomShape 13"/>
          <p:cNvSpPr/>
          <p:nvPr/>
        </p:nvSpPr>
        <p:spPr>
          <a:xfrm>
            <a:off x="6432480" y="2257560"/>
            <a:ext cx="503280" cy="307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S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T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A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N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I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C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A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9" name="CustomShape 14"/>
          <p:cNvSpPr/>
          <p:nvPr/>
        </p:nvSpPr>
        <p:spPr>
          <a:xfrm>
            <a:off x="6877080" y="3106440"/>
            <a:ext cx="831960" cy="1796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V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O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D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A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60" name="CustomShape 15"/>
          <p:cNvSpPr/>
          <p:nvPr/>
        </p:nvSpPr>
        <p:spPr>
          <a:xfrm>
            <a:off x="7264800" y="2688480"/>
            <a:ext cx="889920" cy="222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Z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hr-HR" sz="2800" spc="-1" strike="noStrike">
                <a:solidFill>
                  <a:srgbClr val="00b050"/>
                </a:solidFill>
                <a:latin typeface="Comic Sans MS"/>
              </a:rPr>
              <a:t>E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M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LJ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A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61" name="CustomShape 16"/>
          <p:cNvSpPr/>
          <p:nvPr/>
        </p:nvSpPr>
        <p:spPr>
          <a:xfrm>
            <a:off x="1289520" y="2678040"/>
            <a:ext cx="541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1.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2" name="CustomShape 17"/>
          <p:cNvSpPr/>
          <p:nvPr/>
        </p:nvSpPr>
        <p:spPr>
          <a:xfrm>
            <a:off x="2635560" y="1896120"/>
            <a:ext cx="541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4.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3" name="CustomShape 18"/>
          <p:cNvSpPr/>
          <p:nvPr/>
        </p:nvSpPr>
        <p:spPr>
          <a:xfrm>
            <a:off x="2134440" y="1447920"/>
            <a:ext cx="541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3.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4" name="CustomShape 19"/>
          <p:cNvSpPr/>
          <p:nvPr/>
        </p:nvSpPr>
        <p:spPr>
          <a:xfrm>
            <a:off x="1734120" y="2313720"/>
            <a:ext cx="541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2.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5" name="CustomShape 20"/>
          <p:cNvSpPr/>
          <p:nvPr/>
        </p:nvSpPr>
        <p:spPr>
          <a:xfrm>
            <a:off x="3043800" y="1898280"/>
            <a:ext cx="541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5.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6" name="CustomShape 21"/>
          <p:cNvSpPr/>
          <p:nvPr/>
        </p:nvSpPr>
        <p:spPr>
          <a:xfrm>
            <a:off x="3483360" y="2667600"/>
            <a:ext cx="541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6.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7" name="CustomShape 22"/>
          <p:cNvSpPr/>
          <p:nvPr/>
        </p:nvSpPr>
        <p:spPr>
          <a:xfrm>
            <a:off x="3867480" y="1877040"/>
            <a:ext cx="541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7.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8" name="CustomShape 23"/>
          <p:cNvSpPr/>
          <p:nvPr/>
        </p:nvSpPr>
        <p:spPr>
          <a:xfrm>
            <a:off x="4280400" y="1863000"/>
            <a:ext cx="541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8.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9" name="CustomShape 24"/>
          <p:cNvSpPr/>
          <p:nvPr/>
        </p:nvSpPr>
        <p:spPr>
          <a:xfrm>
            <a:off x="5164560" y="2661480"/>
            <a:ext cx="541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9.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0" name="CustomShape 25"/>
          <p:cNvSpPr/>
          <p:nvPr/>
        </p:nvSpPr>
        <p:spPr>
          <a:xfrm>
            <a:off x="5462280" y="1425960"/>
            <a:ext cx="6786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10.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1" name="CustomShape 26"/>
          <p:cNvSpPr/>
          <p:nvPr/>
        </p:nvSpPr>
        <p:spPr>
          <a:xfrm>
            <a:off x="5939640" y="2658960"/>
            <a:ext cx="6148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11.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2" name="CustomShape 27"/>
          <p:cNvSpPr/>
          <p:nvPr/>
        </p:nvSpPr>
        <p:spPr>
          <a:xfrm>
            <a:off x="6342480" y="1912320"/>
            <a:ext cx="6829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12.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3" name="CustomShape 28"/>
          <p:cNvSpPr/>
          <p:nvPr/>
        </p:nvSpPr>
        <p:spPr>
          <a:xfrm>
            <a:off x="6784560" y="2721600"/>
            <a:ext cx="6148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13.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4" name="CustomShape 29"/>
          <p:cNvSpPr/>
          <p:nvPr/>
        </p:nvSpPr>
        <p:spPr>
          <a:xfrm>
            <a:off x="7248960" y="2300400"/>
            <a:ext cx="7776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14.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5" name="CustomShape 30"/>
          <p:cNvSpPr/>
          <p:nvPr/>
        </p:nvSpPr>
        <p:spPr>
          <a:xfrm>
            <a:off x="466560" y="5992200"/>
            <a:ext cx="84690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ff0000"/>
                </a:solidFill>
                <a:latin typeface="Comic Sans MS"/>
              </a:rPr>
              <a:t>1. Organ biljke koji nastaje nakon procesa oplodnje.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6" name="CustomShape 31"/>
          <p:cNvSpPr/>
          <p:nvPr/>
        </p:nvSpPr>
        <p:spPr>
          <a:xfrm>
            <a:off x="487800" y="6015600"/>
            <a:ext cx="53136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548235"/>
                </a:solidFill>
                <a:latin typeface="Comic Sans MS"/>
              </a:rPr>
              <a:t>2. Zajednica u kojoj žive jeleni.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7" name="CustomShape 32"/>
          <p:cNvSpPr/>
          <p:nvPr/>
        </p:nvSpPr>
        <p:spPr>
          <a:xfrm>
            <a:off x="509040" y="6037920"/>
            <a:ext cx="83682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00b0f0"/>
                </a:solidFill>
                <a:latin typeface="Comic Sans MS"/>
              </a:rPr>
              <a:t>3. Jedno živo biće.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8" name="CustomShape 33"/>
          <p:cNvSpPr/>
          <p:nvPr/>
        </p:nvSpPr>
        <p:spPr>
          <a:xfrm>
            <a:off x="225720" y="6009120"/>
            <a:ext cx="83682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ffc000"/>
                </a:solidFill>
                <a:latin typeface="Comic Sans MS"/>
              </a:rPr>
              <a:t>4. Izraslina kože kod ptica, čuva tjelesnu temperaturu.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9" name="CustomShape 34"/>
          <p:cNvSpPr/>
          <p:nvPr/>
        </p:nvSpPr>
        <p:spPr>
          <a:xfrm>
            <a:off x="421560" y="5720760"/>
            <a:ext cx="772776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5. Uključuje živu i neživu prirodu, a obuhvaća sva područja zemlje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80" name="CustomShape 35"/>
          <p:cNvSpPr/>
          <p:nvPr/>
        </p:nvSpPr>
        <p:spPr>
          <a:xfrm>
            <a:off x="509040" y="5981040"/>
            <a:ext cx="62809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15eb4d"/>
                </a:solidFill>
                <a:latin typeface="Comic Sans MS"/>
              </a:rPr>
              <a:t>6. Traje 24 sata.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81" name="CustomShape 36"/>
          <p:cNvSpPr/>
          <p:nvPr/>
        </p:nvSpPr>
        <p:spPr>
          <a:xfrm>
            <a:off x="402840" y="6047640"/>
            <a:ext cx="62809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e818ed"/>
                </a:solidFill>
                <a:latin typeface="Comic Sans MS"/>
              </a:rPr>
              <a:t>7. Užarena masa oko koje kruži Zemlja.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82" name="CustomShape 37"/>
          <p:cNvSpPr/>
          <p:nvPr/>
        </p:nvSpPr>
        <p:spPr>
          <a:xfrm>
            <a:off x="509040" y="6098760"/>
            <a:ext cx="83682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0070c0"/>
                </a:solidFill>
                <a:latin typeface="Comic Sans MS"/>
              </a:rPr>
              <a:t>8. Zemljin prirodni satelit.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83" name="CustomShape 38"/>
          <p:cNvSpPr/>
          <p:nvPr/>
        </p:nvSpPr>
        <p:spPr>
          <a:xfrm>
            <a:off x="529920" y="6102360"/>
            <a:ext cx="7619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f50b0b"/>
                </a:solidFill>
                <a:latin typeface="Comic Sans MS"/>
              </a:rPr>
              <a:t>9. Podizanje morske razine.</a:t>
            </a:r>
            <a:endParaRPr b="0" lang="hr-HR" sz="2400" spc="-1" strike="noStrike">
              <a:latin typeface="Arial"/>
            </a:endParaRPr>
          </a:p>
        </p:txBody>
      </p:sp>
      <p:pic>
        <p:nvPicPr>
          <p:cNvPr id="84" name="Picture 2" descr=""/>
          <p:cNvPicPr/>
          <p:nvPr/>
        </p:nvPicPr>
        <p:blipFill>
          <a:blip r:embed="rId1"/>
          <a:stretch/>
        </p:blipFill>
        <p:spPr>
          <a:xfrm>
            <a:off x="7474320" y="490680"/>
            <a:ext cx="1461240" cy="1404000"/>
          </a:xfrm>
          <a:prstGeom prst="rect">
            <a:avLst/>
          </a:prstGeom>
          <a:ln>
            <a:noFill/>
          </a:ln>
        </p:spPr>
      </p:pic>
      <p:sp>
        <p:nvSpPr>
          <p:cNvPr id="85" name="CustomShape 39"/>
          <p:cNvSpPr/>
          <p:nvPr/>
        </p:nvSpPr>
        <p:spPr>
          <a:xfrm>
            <a:off x="213480" y="538560"/>
            <a:ext cx="4233600" cy="883440"/>
          </a:xfrm>
          <a:prstGeom prst="horizontalScroll">
            <a:avLst>
              <a:gd name="adj" fmla="val 12500"/>
            </a:avLst>
          </a:prstGeom>
          <a:solidFill>
            <a:srgbClr val="00b0cf"/>
          </a:solidFill>
          <a:ln w="3816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40"/>
          <p:cNvSpPr/>
          <p:nvPr/>
        </p:nvSpPr>
        <p:spPr>
          <a:xfrm>
            <a:off x="280800" y="693360"/>
            <a:ext cx="42336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hr-HR" sz="2400" spc="-1" strike="noStrike">
                <a:solidFill>
                  <a:srgbClr val="000000"/>
                </a:solidFill>
                <a:latin typeface="Comic Sans MS"/>
              </a:rPr>
              <a:t>Riješi križaljku.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87" name="CustomShape 41"/>
          <p:cNvSpPr/>
          <p:nvPr/>
        </p:nvSpPr>
        <p:spPr>
          <a:xfrm>
            <a:off x="523440" y="5990400"/>
            <a:ext cx="7619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0070c0"/>
                </a:solidFill>
                <a:latin typeface="Comic Sans MS"/>
              </a:rPr>
              <a:t>10. Neiskorišten dio glukoze. 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88" name="CustomShape 42"/>
          <p:cNvSpPr/>
          <p:nvPr/>
        </p:nvSpPr>
        <p:spPr>
          <a:xfrm>
            <a:off x="324720" y="6075360"/>
            <a:ext cx="7619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7030a0"/>
                </a:solidFill>
                <a:latin typeface="Comic Sans MS"/>
              </a:rPr>
              <a:t>11. Zajednica u kojoj žive ptice.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89" name="CustomShape 43"/>
          <p:cNvSpPr/>
          <p:nvPr/>
        </p:nvSpPr>
        <p:spPr>
          <a:xfrm>
            <a:off x="415440" y="5972400"/>
            <a:ext cx="7619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c55a11"/>
                </a:solidFill>
                <a:latin typeface="Comic Sans MS"/>
              </a:rPr>
              <a:t>12. Osnovna građa svih živih bića.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90" name="CustomShape 44"/>
          <p:cNvSpPr/>
          <p:nvPr/>
        </p:nvSpPr>
        <p:spPr>
          <a:xfrm>
            <a:off x="408600" y="6047640"/>
            <a:ext cx="7619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0070c0"/>
                </a:solidFill>
                <a:latin typeface="Comic Sans MS"/>
              </a:rPr>
              <a:t>13. Čini oko 70% površine Zemlje.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91" name="CustomShape 45"/>
          <p:cNvSpPr/>
          <p:nvPr/>
        </p:nvSpPr>
        <p:spPr>
          <a:xfrm>
            <a:off x="401760" y="6035040"/>
            <a:ext cx="7619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2400" spc="-1" strike="noStrike">
                <a:solidFill>
                  <a:srgbClr val="ff0000"/>
                </a:solidFill>
                <a:latin typeface="Comic Sans MS"/>
              </a:rPr>
              <a:t>14. Naš planet. 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92" name="CustomShape 46"/>
          <p:cNvSpPr/>
          <p:nvPr/>
        </p:nvSpPr>
        <p:spPr>
          <a:xfrm>
            <a:off x="5371200" y="306000"/>
            <a:ext cx="3564360" cy="175968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2400" spc="-1" strike="noStrike">
                <a:solidFill>
                  <a:srgbClr val="000000"/>
                </a:solidFill>
                <a:latin typeface="Comic Sans MS"/>
              </a:rPr>
              <a:t>Objasni pojam dobiven rješavanjem križaljke.</a:t>
            </a:r>
            <a:endParaRPr b="0" lang="hr-H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" dur="indefinite" restart="never" nodeType="tmRoot">
          <p:childTnLst>
            <p:seq>
              <p:cTn id="31" dur="indefinite" nodeType="mainSeq">
                <p:childTnLst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9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8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9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4" descr=""/>
          <p:cNvPicPr/>
          <p:nvPr/>
        </p:nvPicPr>
        <p:blipFill>
          <a:blip r:embed="rId1"/>
          <a:stretch/>
        </p:blipFill>
        <p:spPr>
          <a:xfrm>
            <a:off x="2704680" y="2377440"/>
            <a:ext cx="4073400" cy="4073400"/>
          </a:xfrm>
          <a:prstGeom prst="rect">
            <a:avLst/>
          </a:prstGeom>
          <a:ln>
            <a:noFill/>
          </a:ln>
        </p:spPr>
      </p:pic>
      <p:sp>
        <p:nvSpPr>
          <p:cNvPr id="94" name="CustomShape 1"/>
          <p:cNvSpPr/>
          <p:nvPr/>
        </p:nvSpPr>
        <p:spPr>
          <a:xfrm>
            <a:off x="954000" y="622800"/>
            <a:ext cx="7778520" cy="1457280"/>
          </a:xfrm>
          <a:prstGeom prst="flowChartTerminator">
            <a:avLst/>
          </a:prstGeom>
          <a:solidFill>
            <a:srgbClr val="00b0cf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2400" spc="-1" strike="noStrike">
                <a:solidFill>
                  <a:srgbClr val="0d0d0d"/>
                </a:solidFill>
                <a:latin typeface="Comic Sans MS"/>
              </a:rPr>
              <a:t>Igra: WORD WALL</a:t>
            </a:r>
            <a:endParaRPr b="0" lang="hr-H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hr-HR" sz="2400" spc="-1" strike="noStrike">
                <a:solidFill>
                  <a:srgbClr val="0d0d0d"/>
                </a:solidFill>
                <a:latin typeface="Comic Sans MS"/>
              </a:rPr>
              <a:t>Zavrti kolo i odgovori na postavljeno pitanje.</a:t>
            </a:r>
            <a:endParaRPr b="0" lang="hr-HR" sz="2400" spc="-1" strike="noStrike">
              <a:latin typeface="Arial"/>
            </a:endParaRPr>
          </a:p>
        </p:txBody>
      </p:sp>
      <p:pic>
        <p:nvPicPr>
          <p:cNvPr id="95" name="Picture 6" descr=""/>
          <p:cNvPicPr/>
          <p:nvPr/>
        </p:nvPicPr>
        <p:blipFill>
          <a:blip r:embed="rId2"/>
          <a:stretch/>
        </p:blipFill>
        <p:spPr>
          <a:xfrm rot="20437200">
            <a:off x="5845320" y="5339160"/>
            <a:ext cx="1625040" cy="1018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Slika 3" descr=""/>
          <p:cNvPicPr/>
          <p:nvPr/>
        </p:nvPicPr>
        <p:blipFill>
          <a:blip r:embed="rId1"/>
          <a:stretch/>
        </p:blipFill>
        <p:spPr>
          <a:xfrm>
            <a:off x="2050560" y="2929320"/>
            <a:ext cx="5743800" cy="2542680"/>
          </a:xfrm>
          <a:prstGeom prst="rect">
            <a:avLst/>
          </a:prstGeom>
          <a:ln>
            <a:noFill/>
          </a:ln>
        </p:spPr>
      </p:pic>
      <p:sp>
        <p:nvSpPr>
          <p:cNvPr id="97" name="CustomShape 1"/>
          <p:cNvSpPr/>
          <p:nvPr/>
        </p:nvSpPr>
        <p:spPr>
          <a:xfrm>
            <a:off x="954000" y="622800"/>
            <a:ext cx="7778520" cy="1457280"/>
          </a:xfrm>
          <a:prstGeom prst="flowChartTerminator">
            <a:avLst/>
          </a:prstGeom>
          <a:solidFill>
            <a:srgbClr val="00b0cf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2400" spc="-1" strike="noStrike">
                <a:solidFill>
                  <a:srgbClr val="0d0d0d"/>
                </a:solidFill>
                <a:latin typeface="Comic Sans MS"/>
              </a:rPr>
              <a:t>Igra: WORD WALL</a:t>
            </a:r>
            <a:endParaRPr b="0" lang="hr-H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hr-HR" sz="2400" spc="-1" strike="noStrike">
                <a:solidFill>
                  <a:srgbClr val="0d0d0d"/>
                </a:solidFill>
                <a:latin typeface="Comic Sans MS"/>
              </a:rPr>
              <a:t>Poveži opis s odgovarajućim pojmom.</a:t>
            </a:r>
            <a:endParaRPr b="0" lang="hr-HR" sz="2400" spc="-1" strike="noStrike">
              <a:latin typeface="Arial"/>
            </a:endParaRPr>
          </a:p>
        </p:txBody>
      </p:sp>
      <p:pic>
        <p:nvPicPr>
          <p:cNvPr id="98" name="Picture 6" descr=""/>
          <p:cNvPicPr/>
          <p:nvPr/>
        </p:nvPicPr>
        <p:blipFill>
          <a:blip r:embed="rId2"/>
          <a:stretch/>
        </p:blipFill>
        <p:spPr>
          <a:xfrm rot="20437200">
            <a:off x="6280560" y="5061600"/>
            <a:ext cx="1625040" cy="1018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lika 1" descr=""/>
          <p:cNvPicPr/>
          <p:nvPr/>
        </p:nvPicPr>
        <p:blipFill>
          <a:blip r:embed="rId1"/>
          <a:stretch/>
        </p:blipFill>
        <p:spPr>
          <a:xfrm>
            <a:off x="282600" y="2851200"/>
            <a:ext cx="8578440" cy="3255480"/>
          </a:xfrm>
          <a:prstGeom prst="rect">
            <a:avLst/>
          </a:prstGeom>
          <a:ln>
            <a:noFill/>
          </a:ln>
        </p:spPr>
      </p:pic>
      <p:sp>
        <p:nvSpPr>
          <p:cNvPr id="100" name="CustomShape 1"/>
          <p:cNvSpPr/>
          <p:nvPr/>
        </p:nvSpPr>
        <p:spPr>
          <a:xfrm>
            <a:off x="657360" y="646200"/>
            <a:ext cx="8096040" cy="2121480"/>
          </a:xfrm>
          <a:prstGeom prst="roundRect">
            <a:avLst>
              <a:gd name="adj" fmla="val 16667"/>
            </a:avLst>
          </a:prstGeom>
          <a:solidFill>
            <a:srgbClr val="e6e0ec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Calibri"/>
              </a:rPr>
              <a:t>Zabilježi </a:t>
            </a:r>
            <a:r>
              <a:rPr b="1" lang="hr-HR" sz="2800" spc="-1" strike="noStrike">
                <a:solidFill>
                  <a:srgbClr val="000000"/>
                </a:solidFill>
                <a:latin typeface="Calibri"/>
                <a:ea typeface="Calibri"/>
              </a:rPr>
              <a:t>3</a:t>
            </a: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1" lang="hr-HR" sz="2800" spc="-1" strike="noStrike">
                <a:solidFill>
                  <a:srgbClr val="000000"/>
                </a:solidFill>
                <a:latin typeface="Calibri"/>
                <a:ea typeface="Calibri"/>
              </a:rPr>
              <a:t>činjenice</a:t>
            </a: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Calibri"/>
              </a:rPr>
              <a:t> o obrađenoj temi za koje smatraš da ih znaš i možeš objasniti, </a:t>
            </a:r>
            <a:r>
              <a:rPr b="1" lang="hr-HR" sz="2800" spc="-1" strike="noStrike">
                <a:solidFill>
                  <a:srgbClr val="000000"/>
                </a:solidFill>
                <a:latin typeface="Calibri"/>
                <a:ea typeface="Calibri"/>
              </a:rPr>
              <a:t>2 činjenice</a:t>
            </a: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Calibri"/>
              </a:rPr>
              <a:t> za koje smatraš da ih djelomično znaš i </a:t>
            </a:r>
            <a:r>
              <a:rPr b="1" lang="hr-HR" sz="2800" spc="-1" strike="noStrike">
                <a:solidFill>
                  <a:srgbClr val="000000"/>
                </a:solidFill>
                <a:latin typeface="Calibri"/>
                <a:ea typeface="Calibri"/>
              </a:rPr>
              <a:t>1 činjenicu</a:t>
            </a: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Calibri"/>
              </a:rPr>
              <a:t> za koju smatraš da još uvijek ne znaš.</a:t>
            </a:r>
            <a:endParaRPr b="0" lang="hr-H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5" dur="indefinite" restart="never" nodeType="tmRoot">
          <p:childTnLst>
            <p:seq>
              <p:cTn id="236" dur="indefinite" nodeType="mainSeq">
                <p:childTnLst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2446</TotalTime>
  <Application>LibreOffice/6.2.5.2$Windows_X86_64 LibreOffice_project/1ec314fa52f458adc18c4f025c545a4e8b22c159</Application>
  <Words>285</Words>
  <Paragraphs>110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2019-08-09T21:24:44Z</dcterms:created>
  <dc:creator>Dijana Šutak</dc:creator>
  <dc:description/>
  <dc:language>hr-HR</dc:language>
  <cp:lastModifiedBy>T1</cp:lastModifiedBy>
  <dcterms:modified xsi:type="dcterms:W3CDTF">2020-03-18T12:18:23Z</dcterms:modified>
  <cp:revision>201</cp:revision>
  <dc:subject/>
  <dc:title>PowerPoint prezentacija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Prikaz na zaslonu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