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59.png" ContentType="image/png"/>
  <Override PartName="/ppt/media/image3.png" ContentType="image/png"/>
  <Override PartName="/ppt/media/image28.png" ContentType="image/png"/>
  <Override PartName="/ppt/media/image1.jpeg" ContentType="image/jpeg"/>
  <Override PartName="/ppt/media/image23.jpeg" ContentType="image/jpeg"/>
  <Override PartName="/ppt/media/image8.png" ContentType="image/png"/>
  <Override PartName="/ppt/media/image38.png" ContentType="image/png"/>
  <Override PartName="/ppt/media/image2.jpeg" ContentType="image/jpeg"/>
  <Override PartName="/ppt/media/image4.png" ContentType="image/png"/>
  <Override PartName="/ppt/media/image25.gif" ContentType="image/gif"/>
  <Override PartName="/ppt/media/image5.png" ContentType="image/png"/>
  <Override PartName="/ppt/media/image6.png" ContentType="image/png"/>
  <Override PartName="/ppt/media/image27.gif" ContentType="image/gif"/>
  <Override PartName="/ppt/media/image7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4.png" ContentType="image/png"/>
  <Override PartName="/ppt/media/image26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53.gif" ContentType="image/gif"/>
  <Override PartName="/ppt/media/image32.png" ContentType="image/png"/>
  <Override PartName="/ppt/media/image33.png" ContentType="image/png"/>
  <Override PartName="/ppt/media/image34.png" ContentType="image/png"/>
  <Override PartName="/ppt/media/image56.gif" ContentType="image/gif"/>
  <Override PartName="/ppt/media/image35.png" ContentType="image/png"/>
  <Override PartName="/ppt/media/image36.png" ContentType="image/png"/>
  <Override PartName="/ppt/media/image37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4.png" ContentType="image/png"/>
  <Override PartName="/ppt/media/image55.png" ContentType="image/png"/>
  <Override PartName="/ppt/media/image57.png" ContentType="image/png"/>
  <Override PartName="/ppt/media/image58.png" ContentType="image/png"/>
  <Override PartName="/ppt/media/image60.png" ContentType="image/png"/>
  <Override PartName="/ppt/media/image61.png" ContentType="image/png"/>
  <Override PartName="/ppt/media/image62.png" ContentType="image/pn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Calibri Light"/>
              </a:rPr>
              <a:t>Kliknite da biste uredili stil naslova matrice</a:t>
            </a:r>
            <a:endParaRPr b="0" lang="en-U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DBE077AB-E12E-43EC-9151-34DC84E5CC12}" type="datetime">
              <a:rPr b="0" lang="hr-HR" sz="1200" spc="-1" strike="noStrike">
                <a:solidFill>
                  <a:srgbClr val="8b8b8b"/>
                </a:solidFill>
                <a:latin typeface="Calibri"/>
              </a:rPr>
              <a:t>24.03.20</a:t>
            </a:fld>
            <a:endParaRPr b="0" lang="hr-HR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hr-HR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ADDDC38-B2BD-4623-BDEA-6F3A68DA9731}" type="slidenum">
              <a:rPr b="0" lang="hr-H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Kliknite za uređivanje oblika teksta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Druga razina konture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Treća razina konture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Četvrta razina kontura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Peta razina kontura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Šesta razina kontura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Sedma razina konture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7C611AFA-ED00-4B11-8649-BA1C3C94EFA4}" type="datetime">
              <a:rPr b="0" lang="hr-HR" sz="1200" spc="-1" strike="noStrike">
                <a:solidFill>
                  <a:srgbClr val="8b8b8b"/>
                </a:solidFill>
                <a:latin typeface="Calibri"/>
              </a:rPr>
              <a:t>24.03.20</a:t>
            </a:fld>
            <a:endParaRPr b="0" lang="hr-HR" sz="12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hr-HR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1F1F84B-EB45-4B66-811E-D368AFCBBE45}" type="slidenum">
              <a:rPr b="0" lang="hr-H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Kliknite za uređivanje oblika naslova teksta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Kliknite za uređivanje oblika teksta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Druga razina konture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Treća razina konture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Četvrta razina kontura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Peta razina kontura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Šesta razina kontura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Sedma razina konture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gif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gif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jpe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gif"/><Relationship Id="rId3" Type="http://schemas.openxmlformats.org/officeDocument/2006/relationships/image" Target="../media/image26.png"/><Relationship Id="rId4" Type="http://schemas.openxmlformats.org/officeDocument/2006/relationships/image" Target="../media/image27.gif"/><Relationship Id="rId5" Type="http://schemas.openxmlformats.org/officeDocument/2006/relationships/image" Target="../media/image28.png"/><Relationship Id="rId6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lika 2" descr=""/>
          <p:cNvPicPr/>
          <p:nvPr/>
        </p:nvPicPr>
        <p:blipFill>
          <a:blip r:embed="rId1"/>
          <a:srcRect l="8831" t="0" r="1456" b="4084"/>
          <a:stretch/>
        </p:blipFill>
        <p:spPr>
          <a:xfrm>
            <a:off x="0" y="0"/>
            <a:ext cx="9147960" cy="6901560"/>
          </a:xfrm>
          <a:prstGeom prst="rect">
            <a:avLst/>
          </a:prstGeom>
          <a:ln>
            <a:noFill/>
          </a:ln>
        </p:spPr>
      </p:pic>
      <p:sp>
        <p:nvSpPr>
          <p:cNvPr id="83" name="CustomShape 1"/>
          <p:cNvSpPr/>
          <p:nvPr/>
        </p:nvSpPr>
        <p:spPr>
          <a:xfrm flipH="1">
            <a:off x="6223320" y="124200"/>
            <a:ext cx="2920320" cy="209484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3eb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" name="CustomShape 2"/>
          <p:cNvSpPr/>
          <p:nvPr/>
        </p:nvSpPr>
        <p:spPr>
          <a:xfrm>
            <a:off x="6370920" y="280440"/>
            <a:ext cx="2625480" cy="191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Kako vjeverica</a:t>
            </a:r>
            <a:endParaRPr b="0" lang="hr-HR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zna kad je jesen i da mora skupljati hranu za zimu?</a:t>
            </a:r>
            <a:endParaRPr b="0" lang="hr-H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2" descr=""/>
          <p:cNvPicPr/>
          <p:nvPr/>
        </p:nvPicPr>
        <p:blipFill>
          <a:blip r:embed="rId1"/>
          <a:stretch/>
        </p:blipFill>
        <p:spPr>
          <a:xfrm>
            <a:off x="7587720" y="896040"/>
            <a:ext cx="1169640" cy="701280"/>
          </a:xfrm>
          <a:prstGeom prst="rect">
            <a:avLst/>
          </a:prstGeom>
          <a:ln>
            <a:noFill/>
          </a:ln>
        </p:spPr>
      </p:pic>
      <p:graphicFrame>
        <p:nvGraphicFramePr>
          <p:cNvPr id="178" name="Table 1"/>
          <p:cNvGraphicFramePr/>
          <p:nvPr/>
        </p:nvGraphicFramePr>
        <p:xfrm>
          <a:off x="136080" y="2383920"/>
          <a:ext cx="8871480" cy="3492000"/>
        </p:xfrm>
        <a:graphic>
          <a:graphicData uri="http://schemas.openxmlformats.org/drawingml/2006/table">
            <a:tbl>
              <a:tblPr/>
              <a:tblGrid>
                <a:gridCol w="1588680"/>
                <a:gridCol w="2306160"/>
                <a:gridCol w="2504520"/>
                <a:gridCol w="2472120"/>
              </a:tblGrid>
              <a:tr h="461160">
                <a:tc>
                  <a:tcPr marL="36000" marR="36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gridSpan="3">
                  <a:txBody>
                    <a:bodyPr lIns="36000" rIns="36000" tIns="36000" b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r-HR" sz="2200" spc="-1" strike="noStrike">
                          <a:solidFill>
                            <a:srgbClr val="000000"/>
                          </a:solidFill>
                          <a:latin typeface="Comic Sans MS"/>
                        </a:rPr>
                        <a:t>ŽIVOTNI VIJEK BILJKE</a:t>
                      </a:r>
                      <a:endParaRPr b="0" lang="hr-HR" sz="2200" spc="-1" strike="noStrike"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2cc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461160">
                <a:tc>
                  <a:tcPr marL="36000" marR="36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r-HR" sz="2200" spc="-1" strike="noStrike">
                          <a:solidFill>
                            <a:srgbClr val="000000"/>
                          </a:solidFill>
                          <a:latin typeface="Comic Sans MS"/>
                        </a:rPr>
                        <a:t>jednogodišnje</a:t>
                      </a:r>
                      <a:endParaRPr b="0" lang="hr-HR" sz="2200" spc="-1" strike="noStrike"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 lIns="36000" rIns="36000" tIns="36000" b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r-HR" sz="2200" spc="-1" strike="noStrike">
                          <a:solidFill>
                            <a:srgbClr val="000000"/>
                          </a:solidFill>
                          <a:latin typeface="Comic Sans MS"/>
                        </a:rPr>
                        <a:t>dvogodišnje</a:t>
                      </a:r>
                      <a:endParaRPr b="0" lang="hr-HR" sz="2200" spc="-1" strike="noStrike"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 lIns="36000" rIns="36000" tIns="36000" b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r-HR" sz="2200" spc="-1" strike="noStrike">
                          <a:solidFill>
                            <a:srgbClr val="000000"/>
                          </a:solidFill>
                          <a:latin typeface="Comic Sans MS"/>
                        </a:rPr>
                        <a:t>višegodišnje</a:t>
                      </a:r>
                      <a:endParaRPr b="0" lang="hr-HR" sz="2200" spc="-1" strike="noStrike"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2cc"/>
                    </a:solidFill>
                  </a:tcPr>
                </a:tc>
              </a:tr>
              <a:tr h="1492200">
                <a:tc>
                  <a:txBody>
                    <a:bodyPr lIns="36000" rIns="36000" tIns="36000" b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2200" spc="-1" strike="noStrike">
                          <a:solidFill>
                            <a:srgbClr val="000000"/>
                          </a:solidFill>
                          <a:latin typeface="Comic Sans MS"/>
                        </a:rPr>
                        <a:t>životni ciklus</a:t>
                      </a:r>
                      <a:endParaRPr b="0" lang="hr-HR" sz="2200" spc="-1" strike="noStrike"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r-HR" sz="2000" spc="-1" strike="noStrike">
                          <a:solidFill>
                            <a:srgbClr val="000000"/>
                          </a:solidFill>
                          <a:latin typeface="Comic Sans MS"/>
                        </a:rPr>
                        <a:t>započinje i završava u jednoj godini</a:t>
                      </a:r>
                      <a:endParaRPr b="0" lang="hr-HR" sz="2000" spc="-1" strike="noStrike"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r-HR" sz="2000" spc="-1" strike="noStrike">
                          <a:solidFill>
                            <a:srgbClr val="000000"/>
                          </a:solidFill>
                          <a:latin typeface="Comic Sans MS"/>
                        </a:rPr>
                        <a:t>1. godina- korijen, stabljika i listovi</a:t>
                      </a:r>
                      <a:br/>
                      <a:r>
                        <a:rPr b="0" lang="hr-HR" sz="2000" spc="-1" strike="noStrike">
                          <a:solidFill>
                            <a:srgbClr val="000000"/>
                          </a:solidFill>
                          <a:latin typeface="Comic Sans MS"/>
                        </a:rPr>
                        <a:t>2. godina- cvjetovi </a:t>
                      </a:r>
                      <a:br/>
                      <a:r>
                        <a:rPr b="0" lang="hr-HR" sz="2000" spc="-1" strike="noStrike">
                          <a:solidFill>
                            <a:srgbClr val="000000"/>
                          </a:solidFill>
                          <a:latin typeface="Comic Sans MS"/>
                        </a:rPr>
                        <a:t>i sjemenke </a:t>
                      </a:r>
                      <a:endParaRPr b="0" lang="hr-HR" sz="2000" spc="-1" strike="noStrike"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r-HR" sz="2000" spc="-1" strike="noStrike">
                          <a:solidFill>
                            <a:srgbClr val="000000"/>
                          </a:solidFill>
                          <a:latin typeface="Comic Sans MS"/>
                        </a:rPr>
                        <a:t>cvijet i plod više puta (većina)</a:t>
                      </a:r>
                      <a:endParaRPr b="0" lang="hr-HR" sz="2000" spc="-1" strike="noStrike"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137240">
                <a:tc>
                  <a:txBody>
                    <a:bodyPr lIns="36000" rIns="36000" tIns="36000" b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2200" spc="-1" strike="noStrike">
                          <a:solidFill>
                            <a:srgbClr val="000000"/>
                          </a:solidFill>
                          <a:latin typeface="Comic Sans MS"/>
                        </a:rPr>
                        <a:t>zima- prilagodba</a:t>
                      </a:r>
                      <a:endParaRPr b="0" lang="hr-HR" sz="2200" spc="-1" strike="noStrike"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r-HR" sz="2000" spc="-1" strike="noStrike">
                          <a:solidFill>
                            <a:srgbClr val="000000"/>
                          </a:solidFill>
                          <a:latin typeface="Comic Sans MS"/>
                        </a:rPr>
                        <a:t>sjemenka</a:t>
                      </a:r>
                      <a:endParaRPr b="0" lang="hr-HR" sz="2000" spc="-1" strike="noStrike"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r-HR" sz="2000" spc="-1" strike="noStrike">
                          <a:solidFill>
                            <a:srgbClr val="000000"/>
                          </a:solidFill>
                          <a:latin typeface="Comic Sans MS"/>
                        </a:rPr>
                        <a:t>korijen ili podzemni organ</a:t>
                      </a:r>
                      <a:endParaRPr b="0" lang="hr-HR" sz="2000" spc="-1" strike="noStrike"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 anchor="ctr">
                      <a:noAutofit/>
                    </a:bodyPr>
                    <a:p>
                      <a:pPr marL="343080" indent="-342720" algn="ctr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hr-HR" sz="2000" spc="-1" strike="noStrike">
                          <a:solidFill>
                            <a:srgbClr val="000000"/>
                          </a:solidFill>
                          <a:latin typeface="Comic Sans MS"/>
                        </a:rPr>
                        <a:t>korijen ili podzemni organ</a:t>
                      </a:r>
                      <a:endParaRPr b="0" lang="hr-HR" sz="2000" spc="-1" strike="noStrike">
                        <a:latin typeface="Arial"/>
                      </a:endParaRPr>
                    </a:p>
                    <a:p>
                      <a:pPr marL="343080" indent="-342720" algn="ctr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hr-HR" sz="2000" spc="-1" strike="noStrike">
                          <a:solidFill>
                            <a:srgbClr val="000000"/>
                          </a:solidFill>
                          <a:latin typeface="Comic Sans MS"/>
                        </a:rPr>
                        <a:t>odbacivanje lišća</a:t>
                      </a:r>
                      <a:endParaRPr b="0" lang="hr-HR" sz="2000" spc="-1" strike="noStrike"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82280">
                <a:tc>
                  <a:txBody>
                    <a:bodyPr lIns="36000" rIns="36000" tIns="36000" bIns="360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2200" spc="-1" strike="noStrike">
                          <a:solidFill>
                            <a:srgbClr val="000000"/>
                          </a:solidFill>
                          <a:latin typeface="Comic Sans MS"/>
                        </a:rPr>
                        <a:t>primjer</a:t>
                      </a:r>
                      <a:endParaRPr b="0" lang="hr-HR" sz="2200" spc="-1" strike="noStrike"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r-HR" sz="2000" spc="-1" strike="noStrike">
                          <a:solidFill>
                            <a:srgbClr val="000000"/>
                          </a:solidFill>
                          <a:latin typeface="Comic Sans MS"/>
                        </a:rPr>
                        <a:t>pšenica, kukuruz, suncokret</a:t>
                      </a:r>
                      <a:endParaRPr b="0" lang="hr-HR" sz="2000" spc="-1" strike="noStrike"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r-HR" sz="2000" spc="-1" strike="noStrike">
                          <a:solidFill>
                            <a:srgbClr val="000000"/>
                          </a:solidFill>
                          <a:latin typeface="Comic Sans MS"/>
                        </a:rPr>
                        <a:t>mrkva, celer, peršin</a:t>
                      </a:r>
                      <a:endParaRPr b="0" lang="hr-HR" sz="2000" spc="-1" strike="noStrike"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r-HR" sz="2000" spc="-1" strike="noStrike">
                          <a:solidFill>
                            <a:srgbClr val="000000"/>
                          </a:solidFill>
                          <a:latin typeface="Comic Sans MS"/>
                        </a:rPr>
                        <a:t>drveće, grmlje, zeljaste trajnice</a:t>
                      </a:r>
                      <a:endParaRPr b="0" lang="hr-HR" sz="2000" spc="-1" strike="noStrike"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9" name="CustomShape 2"/>
          <p:cNvSpPr/>
          <p:nvPr/>
        </p:nvSpPr>
        <p:spPr>
          <a:xfrm>
            <a:off x="251640" y="760680"/>
            <a:ext cx="71406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životni ciklus biljke: </a:t>
            </a:r>
            <a:br/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klijanje sjemenke </a:t>
            </a:r>
            <a:r>
              <a:rPr b="0" lang="hr-HR" sz="24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  rast i razvoj </a:t>
            </a:r>
            <a:r>
              <a:rPr b="0" lang="hr-HR" sz="24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 cvijet </a:t>
            </a:r>
            <a:r>
              <a:rPr b="0" lang="hr-HR" sz="24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 plod </a:t>
            </a:r>
            <a:r>
              <a:rPr b="0" lang="hr-HR" sz="24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 sjemenka</a:t>
            </a:r>
            <a:endParaRPr b="0" lang="hr-H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0" dur="indefinite" restart="never" nodeType="tmRoot">
          <p:childTnLst>
            <p:seq>
              <p:cTn id="311" dur="indefinite" nodeType="mainSeq">
                <p:childTnLst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lika 3" descr=""/>
          <p:cNvPicPr/>
          <p:nvPr/>
        </p:nvPicPr>
        <p:blipFill>
          <a:blip r:embed="rId1"/>
          <a:srcRect l="23789" t="55486" r="25148" b="15004"/>
          <a:stretch/>
        </p:blipFill>
        <p:spPr>
          <a:xfrm>
            <a:off x="674640" y="4001760"/>
            <a:ext cx="7350840" cy="2389320"/>
          </a:xfrm>
          <a:prstGeom prst="rect">
            <a:avLst/>
          </a:prstGeom>
          <a:ln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304920" y="623520"/>
            <a:ext cx="434304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>
              <a:lnSpc>
                <a:spcPct val="100000"/>
              </a:lnSpc>
            </a:pPr>
            <a:r>
              <a:rPr b="1" lang="hr-HR" sz="5400" spc="-1" strike="noStrike">
                <a:solidFill>
                  <a:srgbClr val="dbdbdb"/>
                </a:solidFill>
                <a:latin typeface="Calibri"/>
              </a:rPr>
              <a:t>Prisjetimo se…</a:t>
            </a:r>
            <a:endParaRPr b="0" lang="hr-HR" sz="5400" spc="-1" strike="noStrike">
              <a:latin typeface="Arial"/>
            </a:endParaRPr>
          </a:p>
        </p:txBody>
      </p:sp>
      <p:pic>
        <p:nvPicPr>
          <p:cNvPr id="182" name="Slika 2" descr=""/>
          <p:cNvPicPr/>
          <p:nvPr/>
        </p:nvPicPr>
        <p:blipFill>
          <a:blip r:embed="rId2"/>
          <a:srcRect l="55054" t="10779" r="23984" b="51601"/>
          <a:stretch/>
        </p:blipFill>
        <p:spPr>
          <a:xfrm>
            <a:off x="834480" y="1984320"/>
            <a:ext cx="2565360" cy="2589120"/>
          </a:xfrm>
          <a:prstGeom prst="rect">
            <a:avLst/>
          </a:prstGeom>
          <a:ln>
            <a:noFill/>
          </a:ln>
        </p:spPr>
      </p:pic>
      <p:sp>
        <p:nvSpPr>
          <p:cNvPr id="183" name="CustomShape 2"/>
          <p:cNvSpPr/>
          <p:nvPr/>
        </p:nvSpPr>
        <p:spPr>
          <a:xfrm>
            <a:off x="4041000" y="1984320"/>
            <a:ext cx="4871880" cy="1444320"/>
          </a:xfrm>
          <a:prstGeom prst="round1Rect">
            <a:avLst>
              <a:gd name="adj" fmla="val 16667"/>
            </a:avLst>
          </a:prstGeom>
          <a:solidFill>
            <a:srgbClr val="a3eb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Usporedi životne cikluse pšenice i mrkve. Koje su prednosti pojedinog ciklusa?</a:t>
            </a:r>
            <a:endParaRPr b="0" lang="hr-H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22" dur="indefinite" restart="never" nodeType="tmRoot">
          <p:childTnLst>
            <p:seq>
              <p:cTn id="323" dur="indefinite" nodeType="mainSeq">
                <p:childTnLst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 rot="5400000">
            <a:off x="7654320" y="40680"/>
            <a:ext cx="1386360" cy="1300680"/>
          </a:xfrm>
          <a:prstGeom prst="homePlate">
            <a:avLst>
              <a:gd name="adj" fmla="val 29913"/>
            </a:avLst>
          </a:prstGeom>
          <a:solidFill>
            <a:srgbClr val="0097be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5" name="CustomShape 2"/>
          <p:cNvSpPr/>
          <p:nvPr/>
        </p:nvSpPr>
        <p:spPr>
          <a:xfrm>
            <a:off x="7583040" y="200880"/>
            <a:ext cx="152820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000" spc="-1" strike="noStrike">
                <a:solidFill>
                  <a:srgbClr val="ffffff"/>
                </a:solidFill>
                <a:latin typeface="Comic Sans MS"/>
              </a:rPr>
              <a:t>U krugu života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186" name="CustomShape 3"/>
          <p:cNvSpPr/>
          <p:nvPr/>
        </p:nvSpPr>
        <p:spPr>
          <a:xfrm>
            <a:off x="869400" y="743760"/>
            <a:ext cx="5877720" cy="809280"/>
          </a:xfrm>
          <a:prstGeom prst="wedgeRoundRectCallout">
            <a:avLst>
              <a:gd name="adj1" fmla="val 57187"/>
              <a:gd name="adj2" fmla="val 5681"/>
              <a:gd name="adj3" fmla="val 16667"/>
            </a:avLst>
          </a:prstGeom>
          <a:noFill/>
          <a:ln w="28440">
            <a:solidFill>
              <a:srgbClr val="0097b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7" name="CustomShape 4"/>
          <p:cNvSpPr/>
          <p:nvPr/>
        </p:nvSpPr>
        <p:spPr>
          <a:xfrm>
            <a:off x="1017720" y="908640"/>
            <a:ext cx="5877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Kako biljka zna koje je godišnje doba?</a:t>
            </a:r>
            <a:endParaRPr b="0" lang="hr-HR" sz="2400" spc="-1" strike="noStrike">
              <a:latin typeface="Arial"/>
            </a:endParaRPr>
          </a:p>
        </p:txBody>
      </p:sp>
      <p:pic>
        <p:nvPicPr>
          <p:cNvPr id="188" name="Picture 2" descr=""/>
          <p:cNvPicPr/>
          <p:nvPr/>
        </p:nvPicPr>
        <p:blipFill>
          <a:blip r:embed="rId1"/>
          <a:srcRect l="8260" t="0" r="50016" b="0"/>
          <a:stretch/>
        </p:blipFill>
        <p:spPr>
          <a:xfrm>
            <a:off x="769320" y="552240"/>
            <a:ext cx="512280" cy="712440"/>
          </a:xfrm>
          <a:prstGeom prst="rect">
            <a:avLst/>
          </a:prstGeom>
          <a:ln>
            <a:noFill/>
          </a:ln>
        </p:spPr>
      </p:pic>
      <p:pic>
        <p:nvPicPr>
          <p:cNvPr id="189" name="Picture 2" descr=""/>
          <p:cNvPicPr/>
          <p:nvPr/>
        </p:nvPicPr>
        <p:blipFill>
          <a:blip r:embed="rId2"/>
          <a:stretch/>
        </p:blipFill>
        <p:spPr>
          <a:xfrm>
            <a:off x="1661040" y="2226240"/>
            <a:ext cx="5821560" cy="4296240"/>
          </a:xfrm>
          <a:prstGeom prst="rect">
            <a:avLst/>
          </a:prstGeom>
          <a:ln>
            <a:noFill/>
          </a:ln>
        </p:spPr>
      </p:pic>
      <p:sp>
        <p:nvSpPr>
          <p:cNvPr id="190" name="CustomShape 5"/>
          <p:cNvSpPr/>
          <p:nvPr/>
        </p:nvSpPr>
        <p:spPr>
          <a:xfrm>
            <a:off x="455040" y="1651320"/>
            <a:ext cx="8862120" cy="47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hr-HR" sz="2500" spc="-1" strike="noStrike">
                <a:solidFill>
                  <a:srgbClr val="000000"/>
                </a:solidFill>
                <a:latin typeface="Comic Sans MS"/>
              </a:rPr>
              <a:t>promjena duljine dana te temperatura zraka i tla</a:t>
            </a:r>
            <a:endParaRPr b="0" lang="hr-HR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8" dur="indefinite" restart="never" nodeType="tmRoot">
          <p:childTnLst>
            <p:seq>
              <p:cTn id="339" dur="indefinite" nodeType="mainSeq">
                <p:childTnLst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 rot="5400000">
            <a:off x="7654320" y="40680"/>
            <a:ext cx="1386360" cy="1300680"/>
          </a:xfrm>
          <a:prstGeom prst="homePlate">
            <a:avLst>
              <a:gd name="adj" fmla="val 29913"/>
            </a:avLst>
          </a:prstGeom>
          <a:solidFill>
            <a:srgbClr val="0097be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2" name="CustomShape 2"/>
          <p:cNvSpPr/>
          <p:nvPr/>
        </p:nvSpPr>
        <p:spPr>
          <a:xfrm>
            <a:off x="7583040" y="200880"/>
            <a:ext cx="152820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000" spc="-1" strike="noStrike">
                <a:solidFill>
                  <a:srgbClr val="ffffff"/>
                </a:solidFill>
                <a:latin typeface="Comic Sans MS"/>
              </a:rPr>
              <a:t>U krugu života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193" name="CustomShape 3"/>
          <p:cNvSpPr/>
          <p:nvPr/>
        </p:nvSpPr>
        <p:spPr>
          <a:xfrm>
            <a:off x="4419720" y="32767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4" name="Slika 11" descr=""/>
          <p:cNvPicPr/>
          <p:nvPr/>
        </p:nvPicPr>
        <p:blipFill>
          <a:blip r:embed="rId1"/>
          <a:srcRect l="0" t="0" r="0" b="11228"/>
          <a:stretch/>
        </p:blipFill>
        <p:spPr>
          <a:xfrm>
            <a:off x="1243080" y="1167120"/>
            <a:ext cx="5714640" cy="5072760"/>
          </a:xfrm>
          <a:prstGeom prst="rect">
            <a:avLst/>
          </a:prstGeom>
          <a:ln>
            <a:noFill/>
          </a:ln>
        </p:spPr>
      </p:pic>
      <p:sp>
        <p:nvSpPr>
          <p:cNvPr id="195" name="CustomShape 4"/>
          <p:cNvSpPr/>
          <p:nvPr/>
        </p:nvSpPr>
        <p:spPr>
          <a:xfrm rot="14155800">
            <a:off x="2500560" y="1383480"/>
            <a:ext cx="402840" cy="1989720"/>
          </a:xfrm>
          <a:prstGeom prst="rightBrace">
            <a:avLst>
              <a:gd name="adj1" fmla="val 25793"/>
              <a:gd name="adj2" fmla="val 51418"/>
            </a:avLst>
          </a:prstGeom>
          <a:noFill/>
          <a:ln w="19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6" name="CustomShape 5"/>
          <p:cNvSpPr/>
          <p:nvPr/>
        </p:nvSpPr>
        <p:spPr>
          <a:xfrm rot="17214600">
            <a:off x="5173560" y="1148400"/>
            <a:ext cx="401040" cy="2023560"/>
          </a:xfrm>
          <a:prstGeom prst="rightBrace">
            <a:avLst>
              <a:gd name="adj1" fmla="val 25793"/>
              <a:gd name="adj2" fmla="val 51418"/>
            </a:avLst>
          </a:prstGeom>
          <a:noFill/>
          <a:ln w="19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7" name="CustomShape 6"/>
          <p:cNvSpPr/>
          <p:nvPr/>
        </p:nvSpPr>
        <p:spPr>
          <a:xfrm>
            <a:off x="6508440" y="2958840"/>
            <a:ext cx="399600" cy="2054520"/>
          </a:xfrm>
          <a:prstGeom prst="rightBrace">
            <a:avLst>
              <a:gd name="adj1" fmla="val 25793"/>
              <a:gd name="adj2" fmla="val 25494"/>
            </a:avLst>
          </a:prstGeom>
          <a:noFill/>
          <a:ln w="19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8" name="CustomShape 7"/>
          <p:cNvSpPr/>
          <p:nvPr/>
        </p:nvSpPr>
        <p:spPr>
          <a:xfrm rot="9694800">
            <a:off x="1567440" y="3755160"/>
            <a:ext cx="395280" cy="1979280"/>
          </a:xfrm>
          <a:prstGeom prst="rightBrace">
            <a:avLst>
              <a:gd name="adj1" fmla="val 25793"/>
              <a:gd name="adj2" fmla="val 44186"/>
            </a:avLst>
          </a:prstGeom>
          <a:noFill/>
          <a:ln w="19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" name="CustomShape 8"/>
          <p:cNvSpPr/>
          <p:nvPr/>
        </p:nvSpPr>
        <p:spPr>
          <a:xfrm rot="19774800">
            <a:off x="1030680" y="1816560"/>
            <a:ext cx="240768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000000"/>
                </a:solidFill>
                <a:latin typeface="Comic Sans MS"/>
              </a:rPr>
              <a:t>listovi i cvjetovi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200" name="CustomShape 9"/>
          <p:cNvSpPr/>
          <p:nvPr/>
        </p:nvSpPr>
        <p:spPr>
          <a:xfrm rot="808200">
            <a:off x="4263480" y="997200"/>
            <a:ext cx="416124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000000"/>
                </a:solidFill>
                <a:latin typeface="Comic Sans MS"/>
              </a:rPr>
              <a:t>plodovi sa sjemenkama </a:t>
            </a:r>
            <a:endParaRPr b="0" lang="hr-HR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000000"/>
                </a:solidFill>
                <a:latin typeface="Comic Sans MS"/>
              </a:rPr>
              <a:t>u biljnim organima nakupljaju se hranjive tvari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201" name="CustomShape 10"/>
          <p:cNvSpPr/>
          <p:nvPr/>
        </p:nvSpPr>
        <p:spPr>
          <a:xfrm>
            <a:off x="6669000" y="2521440"/>
            <a:ext cx="2433240" cy="29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1900" spc="-1" strike="noStrike">
                <a:solidFill>
                  <a:srgbClr val="000000"/>
                </a:solidFill>
                <a:latin typeface="Comic Sans MS"/>
              </a:rPr>
              <a:t>listopadno drveće i grmlje - odbacuje lišće</a:t>
            </a:r>
            <a:endParaRPr b="0" lang="hr-HR" sz="19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1900" spc="-1" strike="noStrike">
                <a:solidFill>
                  <a:srgbClr val="000000"/>
                </a:solidFill>
                <a:latin typeface="Comic Sans MS"/>
              </a:rPr>
              <a:t>zeljaste  trajnice -  odumiru nadzemni dijelovi</a:t>
            </a:r>
            <a:endParaRPr b="0" lang="hr-HR" sz="19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1900" spc="-1" strike="noStrike">
                <a:solidFill>
                  <a:srgbClr val="000000"/>
                </a:solidFill>
                <a:latin typeface="Comic Sans MS"/>
              </a:rPr>
              <a:t>količina vode u organima se smanjuje</a:t>
            </a:r>
            <a:endParaRPr b="0" lang="hr-HR" sz="1900" spc="-1" strike="noStrike">
              <a:latin typeface="Arial"/>
            </a:endParaRPr>
          </a:p>
        </p:txBody>
      </p:sp>
      <p:sp>
        <p:nvSpPr>
          <p:cNvPr id="202" name="CustomShape 11"/>
          <p:cNvSpPr/>
          <p:nvPr/>
        </p:nvSpPr>
        <p:spPr>
          <a:xfrm>
            <a:off x="-52200" y="4999680"/>
            <a:ext cx="2143440" cy="115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000000"/>
                </a:solidFill>
                <a:latin typeface="Comic Sans MS"/>
              </a:rPr>
              <a:t>zaustavlja se rast i razvoj</a:t>
            </a:r>
            <a:endParaRPr b="0" lang="hr-HR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000000"/>
                </a:solidFill>
                <a:latin typeface="Comic Sans MS"/>
              </a:rPr>
              <a:t>mirovanje</a:t>
            </a:r>
            <a:endParaRPr b="0" lang="hr-H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9" dur="indefinite" restart="never" nodeType="tmRoot">
          <p:childTnLst>
            <p:seq>
              <p:cTn id="360" dur="indefinite" nodeType="mainSeq">
                <p:childTnLst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 rot="5400000">
            <a:off x="7654320" y="40680"/>
            <a:ext cx="1386360" cy="1300680"/>
          </a:xfrm>
          <a:prstGeom prst="homePlate">
            <a:avLst>
              <a:gd name="adj" fmla="val 29913"/>
            </a:avLst>
          </a:prstGeom>
          <a:solidFill>
            <a:srgbClr val="0097be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CustomShape 2"/>
          <p:cNvSpPr/>
          <p:nvPr/>
        </p:nvSpPr>
        <p:spPr>
          <a:xfrm>
            <a:off x="7583040" y="200880"/>
            <a:ext cx="152820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000" spc="-1" strike="noStrike">
                <a:solidFill>
                  <a:srgbClr val="ffffff"/>
                </a:solidFill>
                <a:latin typeface="Comic Sans MS"/>
              </a:rPr>
              <a:t>U krugu života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205" name="CustomShape 3"/>
          <p:cNvSpPr/>
          <p:nvPr/>
        </p:nvSpPr>
        <p:spPr>
          <a:xfrm>
            <a:off x="825120" y="987120"/>
            <a:ext cx="6214320" cy="1938600"/>
          </a:xfrm>
          <a:prstGeom prst="wedgeRoundRectCallout">
            <a:avLst>
              <a:gd name="adj1" fmla="val 62171"/>
              <a:gd name="adj2" fmla="val 4585"/>
              <a:gd name="adj3" fmla="val 16667"/>
            </a:avLst>
          </a:prstGeom>
          <a:noFill/>
          <a:ln w="28440">
            <a:solidFill>
              <a:srgbClr val="0097b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CustomShape 4"/>
          <p:cNvSpPr/>
          <p:nvPr/>
        </p:nvSpPr>
        <p:spPr>
          <a:xfrm>
            <a:off x="1015560" y="987120"/>
            <a:ext cx="5567040" cy="191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Prisjeti se kako se mijenja volumen vode tijekom smrzavanja. Kako je ta pojava povezana s oštećenjem biljnih</a:t>
            </a:r>
            <a:endParaRPr b="0" lang="hr-HR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stanica zbog smrzavanja vode u</a:t>
            </a:r>
            <a:endParaRPr b="0" lang="hr-HR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njihovoj unutrašnjosti?</a:t>
            </a:r>
            <a:endParaRPr b="0" lang="hr-HR" sz="2400" spc="-1" strike="noStrike">
              <a:latin typeface="Arial"/>
            </a:endParaRPr>
          </a:p>
        </p:txBody>
      </p:sp>
      <p:pic>
        <p:nvPicPr>
          <p:cNvPr id="207" name="Picture 2" descr=""/>
          <p:cNvPicPr/>
          <p:nvPr/>
        </p:nvPicPr>
        <p:blipFill>
          <a:blip r:embed="rId1"/>
          <a:srcRect l="8260" t="0" r="50016" b="0"/>
          <a:stretch/>
        </p:blipFill>
        <p:spPr>
          <a:xfrm>
            <a:off x="759240" y="630720"/>
            <a:ext cx="512280" cy="712440"/>
          </a:xfrm>
          <a:prstGeom prst="rect">
            <a:avLst/>
          </a:prstGeom>
          <a:ln>
            <a:noFill/>
          </a:ln>
        </p:spPr>
      </p:pic>
      <p:pic>
        <p:nvPicPr>
          <p:cNvPr id="208" name="Picture 2" descr=""/>
          <p:cNvPicPr/>
          <p:nvPr/>
        </p:nvPicPr>
        <p:blipFill>
          <a:blip r:embed="rId2"/>
          <a:stretch/>
        </p:blipFill>
        <p:spPr>
          <a:xfrm>
            <a:off x="1187280" y="3197520"/>
            <a:ext cx="6278400" cy="3208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3" dur="indefinite" restart="never" nodeType="tmRoot">
          <p:childTnLst>
            <p:seq>
              <p:cTn id="394" dur="indefinite" nodeType="mainSeq">
                <p:childTnLst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 rot="5400000">
            <a:off x="7654320" y="40680"/>
            <a:ext cx="1386360" cy="1300680"/>
          </a:xfrm>
          <a:prstGeom prst="homePlate">
            <a:avLst>
              <a:gd name="adj" fmla="val 29913"/>
            </a:avLst>
          </a:prstGeom>
          <a:solidFill>
            <a:srgbClr val="0097be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" name="CustomShape 2"/>
          <p:cNvSpPr/>
          <p:nvPr/>
        </p:nvSpPr>
        <p:spPr>
          <a:xfrm>
            <a:off x="7583040" y="200880"/>
            <a:ext cx="152820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000" spc="-1" strike="noStrike">
                <a:solidFill>
                  <a:srgbClr val="ffffff"/>
                </a:solidFill>
                <a:latin typeface="Comic Sans MS"/>
              </a:rPr>
              <a:t>U krugu života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211" name="CustomShape 3"/>
          <p:cNvSpPr/>
          <p:nvPr/>
        </p:nvSpPr>
        <p:spPr>
          <a:xfrm>
            <a:off x="896040" y="1085400"/>
            <a:ext cx="3403080" cy="929160"/>
          </a:xfrm>
          <a:prstGeom prst="wedgeRoundRectCallout">
            <a:avLst>
              <a:gd name="adj1" fmla="val 62171"/>
              <a:gd name="adj2" fmla="val 4585"/>
              <a:gd name="adj3" fmla="val 16667"/>
            </a:avLst>
          </a:prstGeom>
          <a:noFill/>
          <a:ln w="28440">
            <a:solidFill>
              <a:srgbClr val="0097b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2" name="CustomShape 4"/>
          <p:cNvSpPr/>
          <p:nvPr/>
        </p:nvSpPr>
        <p:spPr>
          <a:xfrm>
            <a:off x="896040" y="1135080"/>
            <a:ext cx="340308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Znaju li biljke kad </a:t>
            </a:r>
            <a:br/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je dan, a kad noć?</a:t>
            </a:r>
            <a:endParaRPr b="0" lang="hr-HR" sz="2400" spc="-1" strike="noStrike">
              <a:latin typeface="Arial"/>
            </a:endParaRPr>
          </a:p>
        </p:txBody>
      </p:sp>
      <p:pic>
        <p:nvPicPr>
          <p:cNvPr id="213" name="Picture 2" descr=""/>
          <p:cNvPicPr/>
          <p:nvPr/>
        </p:nvPicPr>
        <p:blipFill>
          <a:blip r:embed="rId1"/>
          <a:srcRect l="8260" t="0" r="50016" b="0"/>
          <a:stretch/>
        </p:blipFill>
        <p:spPr>
          <a:xfrm>
            <a:off x="821880" y="672120"/>
            <a:ext cx="512280" cy="712440"/>
          </a:xfrm>
          <a:prstGeom prst="rect">
            <a:avLst/>
          </a:prstGeom>
          <a:ln>
            <a:noFill/>
          </a:ln>
        </p:spPr>
      </p:pic>
      <p:sp>
        <p:nvSpPr>
          <p:cNvPr id="214" name="CustomShape 5"/>
          <p:cNvSpPr/>
          <p:nvPr/>
        </p:nvSpPr>
        <p:spPr>
          <a:xfrm>
            <a:off x="5234040" y="780840"/>
            <a:ext cx="1528200" cy="1538640"/>
          </a:xfrm>
          <a:prstGeom prst="flowChartConnector">
            <a:avLst/>
          </a:prstGeom>
          <a:blipFill rotWithShape="0">
            <a:blip r:embed="rId2"/>
            <a:stretch>
              <a:fillRect l="134461" t="122887" r="92000" b="93855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CustomShape 6"/>
          <p:cNvSpPr/>
          <p:nvPr/>
        </p:nvSpPr>
        <p:spPr>
          <a:xfrm>
            <a:off x="324360" y="1148040"/>
            <a:ext cx="816228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Kod pojedinih biljaka neki procesi, poput cvjetanja, ovise o duljini dana, tj. o broju sati dnevnog svjetla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216" name="CustomShape 7"/>
          <p:cNvSpPr/>
          <p:nvPr/>
        </p:nvSpPr>
        <p:spPr>
          <a:xfrm>
            <a:off x="1019520" y="2431080"/>
            <a:ext cx="2639160" cy="456120"/>
          </a:xfrm>
          <a:prstGeom prst="rect">
            <a:avLst/>
          </a:prstGeom>
          <a:noFill/>
          <a:ln w="2844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biljke dugog dana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217" name="CustomShape 8"/>
          <p:cNvSpPr/>
          <p:nvPr/>
        </p:nvSpPr>
        <p:spPr>
          <a:xfrm>
            <a:off x="5304960" y="2431080"/>
            <a:ext cx="2915280" cy="456120"/>
          </a:xfrm>
          <a:prstGeom prst="rect">
            <a:avLst/>
          </a:prstGeom>
          <a:noFill/>
          <a:ln w="2844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biljke kratkog dana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218" name="CustomShape 9"/>
          <p:cNvSpPr/>
          <p:nvPr/>
        </p:nvSpPr>
        <p:spPr>
          <a:xfrm>
            <a:off x="821880" y="3025440"/>
            <a:ext cx="3259440" cy="73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100" spc="-1" strike="noStrike">
                <a:solidFill>
                  <a:srgbClr val="000000"/>
                </a:solidFill>
                <a:latin typeface="Comic Sans MS"/>
              </a:rPr>
              <a:t>cvjetaju u vrijeme dugih proljetnih dana</a:t>
            </a:r>
            <a:endParaRPr b="0" lang="hr-HR" sz="2100" spc="-1" strike="noStrike">
              <a:latin typeface="Arial"/>
            </a:endParaRPr>
          </a:p>
        </p:txBody>
      </p:sp>
      <p:sp>
        <p:nvSpPr>
          <p:cNvPr id="219" name="CustomShape 10"/>
          <p:cNvSpPr/>
          <p:nvPr/>
        </p:nvSpPr>
        <p:spPr>
          <a:xfrm>
            <a:off x="4644360" y="3025440"/>
            <a:ext cx="4236480" cy="73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100" spc="-1" strike="noStrike">
                <a:solidFill>
                  <a:srgbClr val="000000"/>
                </a:solidFill>
                <a:latin typeface="Comic Sans MS"/>
              </a:rPr>
              <a:t>cvjetaju u kasnu jesen i ranu zimu, kad dani postanu kraći</a:t>
            </a:r>
            <a:endParaRPr b="0" lang="hr-HR" sz="2100" spc="-1" strike="noStrike">
              <a:latin typeface="Arial"/>
            </a:endParaRPr>
          </a:p>
        </p:txBody>
      </p:sp>
      <p:sp>
        <p:nvSpPr>
          <p:cNvPr id="220" name="CustomShape 11"/>
          <p:cNvSpPr/>
          <p:nvPr/>
        </p:nvSpPr>
        <p:spPr>
          <a:xfrm>
            <a:off x="1236600" y="3896640"/>
            <a:ext cx="2721960" cy="238356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221" name="CustomShape 12"/>
          <p:cNvSpPr/>
          <p:nvPr/>
        </p:nvSpPr>
        <p:spPr>
          <a:xfrm>
            <a:off x="1764000" y="6228720"/>
            <a:ext cx="1667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Calibri"/>
              </a:rPr>
              <a:t>crvena djetelina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222" name="CustomShape 13"/>
          <p:cNvSpPr/>
          <p:nvPr/>
        </p:nvSpPr>
        <p:spPr>
          <a:xfrm>
            <a:off x="5512680" y="3896640"/>
            <a:ext cx="2721960" cy="236124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223" name="CustomShape 14"/>
          <p:cNvSpPr/>
          <p:nvPr/>
        </p:nvSpPr>
        <p:spPr>
          <a:xfrm>
            <a:off x="6202080" y="6206400"/>
            <a:ext cx="1211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Calibri"/>
              </a:rPr>
              <a:t>krizantema</a:t>
            </a: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09" dur="indefinite" restart="never" nodeType="tmRoot">
          <p:childTnLst>
            <p:seq>
              <p:cTn id="410" dur="indefinite" nodeType="mainSeq">
                <p:childTnLst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2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3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3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3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500"/>
                            </p:stCondLst>
                            <p:childTnLst>
                              <p:par>
                                <p:cTn id="45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500"/>
                            </p:stCondLst>
                            <p:childTnLst>
                              <p:par>
                                <p:cTn id="46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299520" y="575640"/>
            <a:ext cx="8544960" cy="222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hr-HR" sz="2800" spc="-1" strike="noStrike">
                <a:solidFill>
                  <a:srgbClr val="000000"/>
                </a:solidFill>
                <a:latin typeface="Comic Sans MS"/>
              </a:rPr>
              <a:t>dnevno-noćni ritam </a:t>
            </a:r>
            <a:br/>
            <a:r>
              <a:rPr b="1" lang="hr-HR" sz="2800" spc="-1" strike="noStrike">
                <a:solidFill>
                  <a:srgbClr val="000000"/>
                </a:solidFill>
                <a:latin typeface="Comic Sans MS"/>
              </a:rPr>
              <a:t>- </a:t>
            </a:r>
            <a:r>
              <a:rPr b="0" lang="hr-HR" sz="2800" spc="-1" strike="noStrike">
                <a:solidFill>
                  <a:srgbClr val="000000"/>
                </a:solidFill>
                <a:latin typeface="Comic Sans MS"/>
              </a:rPr>
              <a:t>povezan s izmjenom dana i noći</a:t>
            </a:r>
            <a:endParaRPr b="0" lang="hr-HR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28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hr-HR" sz="2800" spc="-1" strike="noStrike">
                <a:solidFill>
                  <a:srgbClr val="000000"/>
                </a:solidFill>
                <a:latin typeface="Comic Sans MS"/>
              </a:rPr>
              <a:t>listovi ili cvjetovi nekih biljaka danju su rašireni, a noću sklopljeni</a:t>
            </a:r>
            <a:endParaRPr b="0" lang="hr-HR" sz="2800" spc="-1" strike="noStrike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1410480" y="3075840"/>
            <a:ext cx="2937960" cy="2664720"/>
          </a:xfrm>
          <a:prstGeom prst="roundRect">
            <a:avLst>
              <a:gd name="adj" fmla="val 16667"/>
            </a:avLst>
          </a:prstGeom>
          <a:blipFill rotWithShape="0">
            <a:blip r:embed="rId1"/>
            <a:stretch>
              <a:fillRect/>
            </a:stretch>
          </a:blipFill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226" name="CustomShape 3"/>
          <p:cNvSpPr/>
          <p:nvPr/>
        </p:nvSpPr>
        <p:spPr>
          <a:xfrm>
            <a:off x="5198760" y="2659680"/>
            <a:ext cx="2534400" cy="308088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227" name="CustomShape 4"/>
          <p:cNvSpPr/>
          <p:nvPr/>
        </p:nvSpPr>
        <p:spPr>
          <a:xfrm>
            <a:off x="881640" y="5740920"/>
            <a:ext cx="7380000" cy="7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200" spc="-1" strike="noStrike">
                <a:solidFill>
                  <a:srgbClr val="000000"/>
                </a:solidFill>
                <a:latin typeface="Calibri"/>
              </a:rPr>
              <a:t>Glavice maslačka ritmički se zatvaraju tijekom noći i hladnih kišnih dana, a otvaraju tijekom toplog i sunčanog dana.</a:t>
            </a:r>
            <a:endParaRPr b="0" lang="hr-HR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3" dur="indefinite" restart="never" nodeType="tmRoot">
          <p:childTnLst>
            <p:seq>
              <p:cTn id="474" dur="indefinite" nodeType="mainSeq">
                <p:childTnLst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0" fill="hold">
                      <p:stCondLst>
                        <p:cond delay="indefinite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2" descr=""/>
          <p:cNvPicPr/>
          <p:nvPr/>
        </p:nvPicPr>
        <p:blipFill>
          <a:blip r:embed="rId1"/>
          <a:srcRect l="32071" t="36209" r="50355" b="50816"/>
          <a:stretch/>
        </p:blipFill>
        <p:spPr>
          <a:xfrm rot="19170000">
            <a:off x="1890000" y="1568880"/>
            <a:ext cx="1159560" cy="1171440"/>
          </a:xfrm>
          <a:prstGeom prst="rect">
            <a:avLst/>
          </a:prstGeom>
          <a:ln>
            <a:noFill/>
          </a:ln>
        </p:spPr>
      </p:pic>
      <p:pic>
        <p:nvPicPr>
          <p:cNvPr id="86" name="Picture 4" descr=""/>
          <p:cNvPicPr/>
          <p:nvPr/>
        </p:nvPicPr>
        <p:blipFill>
          <a:blip r:embed="rId2"/>
          <a:srcRect l="67219" t="12456" r="16800" b="74569"/>
          <a:stretch/>
        </p:blipFill>
        <p:spPr>
          <a:xfrm rot="20389800">
            <a:off x="3221640" y="830880"/>
            <a:ext cx="947880" cy="1095480"/>
          </a:xfrm>
          <a:prstGeom prst="rect">
            <a:avLst/>
          </a:prstGeom>
          <a:ln>
            <a:noFill/>
          </a:ln>
        </p:spPr>
      </p:pic>
      <p:pic>
        <p:nvPicPr>
          <p:cNvPr id="87" name="Picture 6" descr=""/>
          <p:cNvPicPr/>
          <p:nvPr/>
        </p:nvPicPr>
        <p:blipFill>
          <a:blip r:embed="rId3"/>
          <a:srcRect l="83200" t="24398" r="0" b="63278"/>
          <a:stretch/>
        </p:blipFill>
        <p:spPr>
          <a:xfrm>
            <a:off x="4092480" y="677160"/>
            <a:ext cx="1008360" cy="1011960"/>
          </a:xfrm>
          <a:prstGeom prst="rect">
            <a:avLst/>
          </a:prstGeom>
          <a:ln>
            <a:noFill/>
          </a:ln>
        </p:spPr>
      </p:pic>
      <p:pic>
        <p:nvPicPr>
          <p:cNvPr id="88" name="Picture 8" descr=""/>
          <p:cNvPicPr/>
          <p:nvPr/>
        </p:nvPicPr>
        <p:blipFill>
          <a:blip r:embed="rId4"/>
          <a:srcRect l="0" t="12324" r="83200" b="74964"/>
          <a:stretch/>
        </p:blipFill>
        <p:spPr>
          <a:xfrm rot="2220000">
            <a:off x="5588640" y="1199520"/>
            <a:ext cx="1132200" cy="1172520"/>
          </a:xfrm>
          <a:prstGeom prst="rect">
            <a:avLst/>
          </a:prstGeom>
          <a:ln>
            <a:noFill/>
          </a:ln>
        </p:spPr>
      </p:pic>
      <p:pic>
        <p:nvPicPr>
          <p:cNvPr id="89" name="Picture 10" descr=""/>
          <p:cNvPicPr/>
          <p:nvPr/>
        </p:nvPicPr>
        <p:blipFill>
          <a:blip r:embed="rId5"/>
          <a:srcRect l="16980" t="48546" r="67686" b="37571"/>
          <a:stretch/>
        </p:blipFill>
        <p:spPr>
          <a:xfrm rot="1146000">
            <a:off x="1861560" y="4590000"/>
            <a:ext cx="1029240" cy="1274760"/>
          </a:xfrm>
          <a:prstGeom prst="rect">
            <a:avLst/>
          </a:prstGeom>
          <a:ln>
            <a:noFill/>
          </a:ln>
        </p:spPr>
      </p:pic>
      <p:pic>
        <p:nvPicPr>
          <p:cNvPr id="90" name="Picture 12" descr=""/>
          <p:cNvPicPr/>
          <p:nvPr/>
        </p:nvPicPr>
        <p:blipFill>
          <a:blip r:embed="rId6"/>
          <a:srcRect l="36858" t="12324" r="53199" b="75089"/>
          <a:stretch/>
        </p:blipFill>
        <p:spPr>
          <a:xfrm rot="1414800">
            <a:off x="2826360" y="5038920"/>
            <a:ext cx="657720" cy="1139760"/>
          </a:xfrm>
          <a:prstGeom prst="rect">
            <a:avLst/>
          </a:prstGeom>
          <a:ln>
            <a:noFill/>
          </a:ln>
        </p:spPr>
      </p:pic>
      <p:pic>
        <p:nvPicPr>
          <p:cNvPr id="91" name="Picture 14" descr=""/>
          <p:cNvPicPr/>
          <p:nvPr/>
        </p:nvPicPr>
        <p:blipFill>
          <a:blip r:embed="rId7"/>
          <a:srcRect l="50004" t="36340" r="35202" b="51073"/>
          <a:stretch/>
        </p:blipFill>
        <p:spPr>
          <a:xfrm rot="754800">
            <a:off x="3497040" y="5190120"/>
            <a:ext cx="1037160" cy="1207080"/>
          </a:xfrm>
          <a:prstGeom prst="rect">
            <a:avLst/>
          </a:prstGeom>
          <a:ln>
            <a:noFill/>
          </a:ln>
        </p:spPr>
      </p:pic>
      <p:pic>
        <p:nvPicPr>
          <p:cNvPr id="92" name="Picture 16" descr=""/>
          <p:cNvPicPr/>
          <p:nvPr/>
        </p:nvPicPr>
        <p:blipFill>
          <a:blip r:embed="rId8"/>
          <a:srcRect l="33492" t="24280" r="50949" b="63403"/>
          <a:stretch/>
        </p:blipFill>
        <p:spPr>
          <a:xfrm rot="21160800">
            <a:off x="4605480" y="5220360"/>
            <a:ext cx="1059120" cy="1146960"/>
          </a:xfrm>
          <a:prstGeom prst="rect">
            <a:avLst/>
          </a:prstGeom>
          <a:ln>
            <a:noFill/>
          </a:ln>
        </p:spPr>
      </p:pic>
      <p:pic>
        <p:nvPicPr>
          <p:cNvPr id="93" name="Picture 18" descr=""/>
          <p:cNvPicPr/>
          <p:nvPr/>
        </p:nvPicPr>
        <p:blipFill>
          <a:blip r:embed="rId9"/>
          <a:srcRect l="17691" t="36209" r="69414" b="51204"/>
          <a:stretch/>
        </p:blipFill>
        <p:spPr>
          <a:xfrm rot="20394000">
            <a:off x="5659920" y="5023800"/>
            <a:ext cx="845280" cy="1128600"/>
          </a:xfrm>
          <a:prstGeom prst="rect">
            <a:avLst/>
          </a:prstGeom>
          <a:ln>
            <a:noFill/>
          </a:ln>
        </p:spPr>
      </p:pic>
      <p:pic>
        <p:nvPicPr>
          <p:cNvPr id="94" name="Picture 20" descr=""/>
          <p:cNvPicPr/>
          <p:nvPr/>
        </p:nvPicPr>
        <p:blipFill>
          <a:blip r:embed="rId10"/>
          <a:srcRect l="0" t="0" r="84604" b="87301"/>
          <a:stretch/>
        </p:blipFill>
        <p:spPr>
          <a:xfrm rot="19070400">
            <a:off x="6365520" y="4521600"/>
            <a:ext cx="939960" cy="1060920"/>
          </a:xfrm>
          <a:prstGeom prst="rect">
            <a:avLst/>
          </a:prstGeom>
          <a:ln>
            <a:noFill/>
          </a:ln>
        </p:spPr>
      </p:pic>
      <p:pic>
        <p:nvPicPr>
          <p:cNvPr id="95" name="Picture 2" descr=""/>
          <p:cNvPicPr/>
          <p:nvPr/>
        </p:nvPicPr>
        <p:blipFill>
          <a:blip r:embed="rId11"/>
          <a:srcRect l="32071" t="36209" r="50355" b="50816"/>
          <a:stretch/>
        </p:blipFill>
        <p:spPr>
          <a:xfrm rot="1200600">
            <a:off x="4820400" y="735840"/>
            <a:ext cx="1119240" cy="1130760"/>
          </a:xfrm>
          <a:prstGeom prst="rect">
            <a:avLst/>
          </a:prstGeom>
          <a:ln>
            <a:noFill/>
          </a:ln>
        </p:spPr>
      </p:pic>
      <p:pic>
        <p:nvPicPr>
          <p:cNvPr id="96" name="Picture 2" descr=""/>
          <p:cNvPicPr/>
          <p:nvPr/>
        </p:nvPicPr>
        <p:blipFill>
          <a:blip r:embed="rId12"/>
          <a:srcRect l="32071" t="36209" r="50355" b="50816"/>
          <a:stretch/>
        </p:blipFill>
        <p:spPr>
          <a:xfrm rot="2574000">
            <a:off x="6206760" y="1929600"/>
            <a:ext cx="1170720" cy="1182600"/>
          </a:xfrm>
          <a:prstGeom prst="rect">
            <a:avLst/>
          </a:prstGeom>
          <a:ln>
            <a:noFill/>
          </a:ln>
        </p:spPr>
      </p:pic>
      <p:sp>
        <p:nvSpPr>
          <p:cNvPr id="97" name="CustomShape 1"/>
          <p:cNvSpPr/>
          <p:nvPr/>
        </p:nvSpPr>
        <p:spPr>
          <a:xfrm>
            <a:off x="2675880" y="1738080"/>
            <a:ext cx="3754080" cy="3586320"/>
          </a:xfrm>
          <a:prstGeom prst="flowChartConnector">
            <a:avLst/>
          </a:prstGeom>
          <a:noFill/>
          <a:ln w="5724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8" name="Picture 14" descr=""/>
          <p:cNvPicPr/>
          <p:nvPr/>
        </p:nvPicPr>
        <p:blipFill>
          <a:blip r:embed="rId13"/>
          <a:srcRect l="50004" t="36340" r="35202" b="51073"/>
          <a:stretch/>
        </p:blipFill>
        <p:spPr>
          <a:xfrm rot="1623600">
            <a:off x="2453760" y="4368960"/>
            <a:ext cx="478440" cy="389160"/>
          </a:xfrm>
          <a:prstGeom prst="rect">
            <a:avLst/>
          </a:prstGeom>
          <a:ln>
            <a:noFill/>
          </a:ln>
        </p:spPr>
      </p:pic>
      <p:pic>
        <p:nvPicPr>
          <p:cNvPr id="99" name="Picture 22" descr=""/>
          <p:cNvPicPr/>
          <p:nvPr/>
        </p:nvPicPr>
        <p:blipFill>
          <a:blip r:embed="rId14"/>
          <a:stretch/>
        </p:blipFill>
        <p:spPr>
          <a:xfrm>
            <a:off x="2763000" y="2210400"/>
            <a:ext cx="3336840" cy="2505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 rot="5400000">
            <a:off x="7654320" y="40680"/>
            <a:ext cx="1386360" cy="1300680"/>
          </a:xfrm>
          <a:prstGeom prst="homePlate">
            <a:avLst>
              <a:gd name="adj" fmla="val 29913"/>
            </a:avLst>
          </a:prstGeom>
          <a:solidFill>
            <a:srgbClr val="0097be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" name="CustomShape 2"/>
          <p:cNvSpPr/>
          <p:nvPr/>
        </p:nvSpPr>
        <p:spPr>
          <a:xfrm>
            <a:off x="7583040" y="200880"/>
            <a:ext cx="152820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000" spc="-1" strike="noStrike">
                <a:solidFill>
                  <a:srgbClr val="ffffff"/>
                </a:solidFill>
                <a:latin typeface="Comic Sans MS"/>
              </a:rPr>
              <a:t>U krugu života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102" name="CustomShape 3"/>
          <p:cNvSpPr/>
          <p:nvPr/>
        </p:nvSpPr>
        <p:spPr>
          <a:xfrm>
            <a:off x="1167840" y="3247920"/>
            <a:ext cx="7223040" cy="1771200"/>
          </a:xfrm>
          <a:prstGeom prst="flowChartTerminator">
            <a:avLst/>
          </a:prstGeom>
          <a:solidFill>
            <a:srgbClr val="a3eb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" name="CustomShape 4"/>
          <p:cNvSpPr/>
          <p:nvPr/>
        </p:nvSpPr>
        <p:spPr>
          <a:xfrm>
            <a:off x="2365920" y="3756240"/>
            <a:ext cx="58946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hr-HR" sz="2800" spc="-1" strike="noStrike">
                <a:solidFill>
                  <a:srgbClr val="000000"/>
                </a:solidFill>
                <a:latin typeface="Comic Sans MS"/>
              </a:rPr>
              <a:t>Početak je kraj, a kraj početak</a:t>
            </a:r>
            <a:endParaRPr b="0" lang="hr-HR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omic Sans MS"/>
              </a:rPr>
              <a:t>RB, str. 48. zadatak 1.</a:t>
            </a:r>
            <a:endParaRPr b="0" lang="hr-HR" sz="2800" spc="-1" strike="noStrike">
              <a:latin typeface="Arial"/>
            </a:endParaRPr>
          </a:p>
        </p:txBody>
      </p:sp>
      <p:pic>
        <p:nvPicPr>
          <p:cNvPr id="104" name="Slika 12" descr=""/>
          <p:cNvPicPr/>
          <p:nvPr/>
        </p:nvPicPr>
        <p:blipFill>
          <a:blip r:embed="rId1"/>
          <a:srcRect l="0" t="0" r="43813" b="15595"/>
          <a:stretch/>
        </p:blipFill>
        <p:spPr>
          <a:xfrm>
            <a:off x="1279440" y="3596400"/>
            <a:ext cx="955440" cy="1060200"/>
          </a:xfrm>
          <a:prstGeom prst="rect">
            <a:avLst/>
          </a:prstGeom>
          <a:ln>
            <a:noFill/>
          </a:ln>
        </p:spPr>
      </p:pic>
      <p:pic>
        <p:nvPicPr>
          <p:cNvPr id="105" name="Picture 2" descr=""/>
          <p:cNvPicPr/>
          <p:nvPr/>
        </p:nvPicPr>
        <p:blipFill>
          <a:blip r:embed="rId2"/>
          <a:srcRect l="7957" t="23441" r="2383" b="20344"/>
          <a:stretch/>
        </p:blipFill>
        <p:spPr>
          <a:xfrm>
            <a:off x="2685960" y="1295280"/>
            <a:ext cx="3752640" cy="2352240"/>
          </a:xfrm>
          <a:prstGeom prst="rect">
            <a:avLst/>
          </a:prstGeom>
          <a:ln>
            <a:noFill/>
          </a:ln>
        </p:spPr>
      </p:pic>
      <p:pic>
        <p:nvPicPr>
          <p:cNvPr id="106" name="Slika 3" descr=""/>
          <p:cNvPicPr/>
          <p:nvPr/>
        </p:nvPicPr>
        <p:blipFill>
          <a:blip r:embed="rId3"/>
          <a:srcRect l="25871" t="27222" r="64382" b="55932"/>
          <a:stretch/>
        </p:blipFill>
        <p:spPr>
          <a:xfrm>
            <a:off x="277920" y="524160"/>
            <a:ext cx="2200680" cy="2138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6" dur="indefinite" restart="never" nodeType="tmRoot">
          <p:childTnLst>
            <p:seq>
              <p:cTn id="57" dur="indefinite" nodeType="mainSeq"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 rot="5400000">
            <a:off x="7654320" y="40680"/>
            <a:ext cx="1386360" cy="1300680"/>
          </a:xfrm>
          <a:prstGeom prst="homePlate">
            <a:avLst>
              <a:gd name="adj" fmla="val 29913"/>
            </a:avLst>
          </a:prstGeom>
          <a:solidFill>
            <a:srgbClr val="0097be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" name="CustomShape 2"/>
          <p:cNvSpPr/>
          <p:nvPr/>
        </p:nvSpPr>
        <p:spPr>
          <a:xfrm>
            <a:off x="7583040" y="200880"/>
            <a:ext cx="152820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000" spc="-1" strike="noStrike">
                <a:solidFill>
                  <a:srgbClr val="ffffff"/>
                </a:solidFill>
                <a:latin typeface="Comic Sans MS"/>
              </a:rPr>
              <a:t>U krugu života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4960080" y="3895560"/>
            <a:ext cx="4003560" cy="179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omic Sans MS"/>
              </a:rPr>
              <a:t>povezane s kretanjem Zemlje oko svoje osi i oko Sunca </a:t>
            </a:r>
            <a:br/>
            <a:r>
              <a:rPr b="0" lang="hr-HR" sz="2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hr-HR" sz="2800" spc="-1" strike="noStrike">
                <a:solidFill>
                  <a:srgbClr val="000000"/>
                </a:solidFill>
                <a:latin typeface="Comic Sans MS"/>
              </a:rPr>
              <a:t> </a:t>
            </a:r>
            <a:r>
              <a:rPr b="0" lang="hr-HR" sz="2800" spc="-1" strike="noStrike">
                <a:solidFill>
                  <a:srgbClr val="ff0000"/>
                </a:solidFill>
                <a:latin typeface="Comic Sans MS"/>
              </a:rPr>
              <a:t>ciklička izmjena</a:t>
            </a:r>
            <a:endParaRPr b="0" lang="hr-HR" sz="2800" spc="-1" strike="noStrike">
              <a:latin typeface="Arial"/>
            </a:endParaRPr>
          </a:p>
        </p:txBody>
      </p:sp>
      <p:sp>
        <p:nvSpPr>
          <p:cNvPr id="110" name="CustomShape 4"/>
          <p:cNvSpPr/>
          <p:nvPr/>
        </p:nvSpPr>
        <p:spPr>
          <a:xfrm>
            <a:off x="884160" y="692280"/>
            <a:ext cx="5916240" cy="1180440"/>
          </a:xfrm>
          <a:prstGeom prst="wedgeRoundRectCallout">
            <a:avLst>
              <a:gd name="adj1" fmla="val 62171"/>
              <a:gd name="adj2" fmla="val 4585"/>
              <a:gd name="adj3" fmla="val 16667"/>
            </a:avLst>
          </a:prstGeom>
          <a:noFill/>
          <a:ln w="28440">
            <a:solidFill>
              <a:srgbClr val="0097b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" name="CustomShape 5"/>
          <p:cNvSpPr/>
          <p:nvPr/>
        </p:nvSpPr>
        <p:spPr>
          <a:xfrm>
            <a:off x="1026720" y="805680"/>
            <a:ext cx="577368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omic Sans MS"/>
              </a:rPr>
              <a:t>Koji životni uvjeti se na staništu mijenjaju dnevno ili sezonski?</a:t>
            </a:r>
            <a:endParaRPr b="0" lang="hr-HR" sz="2800" spc="-1" strike="noStrike">
              <a:latin typeface="Arial"/>
            </a:endParaRPr>
          </a:p>
        </p:txBody>
      </p:sp>
      <p:pic>
        <p:nvPicPr>
          <p:cNvPr id="112" name="Picture 2" descr=""/>
          <p:cNvPicPr/>
          <p:nvPr/>
        </p:nvPicPr>
        <p:blipFill>
          <a:blip r:embed="rId1"/>
          <a:srcRect l="8260" t="0" r="50016" b="0"/>
          <a:stretch/>
        </p:blipFill>
        <p:spPr>
          <a:xfrm>
            <a:off x="770400" y="546120"/>
            <a:ext cx="512280" cy="712440"/>
          </a:xfrm>
          <a:prstGeom prst="rect">
            <a:avLst/>
          </a:prstGeom>
          <a:ln>
            <a:noFill/>
          </a:ln>
        </p:spPr>
      </p:pic>
      <p:sp>
        <p:nvSpPr>
          <p:cNvPr id="113" name="CustomShape 6"/>
          <p:cNvSpPr/>
          <p:nvPr/>
        </p:nvSpPr>
        <p:spPr>
          <a:xfrm>
            <a:off x="1036080" y="2324520"/>
            <a:ext cx="42303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omic Sans MS"/>
              </a:rPr>
              <a:t>Svjetlost i temperatura </a:t>
            </a:r>
            <a:endParaRPr b="0" lang="hr-HR" sz="2800" spc="-1" strike="noStrike">
              <a:latin typeface="Arial"/>
            </a:endParaRPr>
          </a:p>
        </p:txBody>
      </p:sp>
      <p:sp>
        <p:nvSpPr>
          <p:cNvPr id="114" name="CustomShape 7"/>
          <p:cNvSpPr/>
          <p:nvPr/>
        </p:nvSpPr>
        <p:spPr>
          <a:xfrm>
            <a:off x="5291280" y="2497680"/>
            <a:ext cx="354240" cy="2307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" name="CustomShape 8"/>
          <p:cNvSpPr/>
          <p:nvPr/>
        </p:nvSpPr>
        <p:spPr>
          <a:xfrm>
            <a:off x="5738040" y="2370600"/>
            <a:ext cx="2260440" cy="47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500" spc="-1" strike="noStrike">
                <a:solidFill>
                  <a:srgbClr val="000000"/>
                </a:solidFill>
                <a:latin typeface="Comic Sans MS"/>
              </a:rPr>
              <a:t>količina vlage</a:t>
            </a:r>
            <a:endParaRPr b="0" lang="hr-HR" sz="2500" spc="-1" strike="noStrike">
              <a:latin typeface="Arial"/>
            </a:endParaRPr>
          </a:p>
        </p:txBody>
      </p:sp>
      <p:sp>
        <p:nvSpPr>
          <p:cNvPr id="116" name="CustomShape 9"/>
          <p:cNvSpPr/>
          <p:nvPr/>
        </p:nvSpPr>
        <p:spPr>
          <a:xfrm rot="5400000">
            <a:off x="4085640" y="-552240"/>
            <a:ext cx="809640" cy="7016760"/>
          </a:xfrm>
          <a:prstGeom prst="rightBrace">
            <a:avLst>
              <a:gd name="adj1" fmla="val 42547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" name="CustomShape 10"/>
          <p:cNvSpPr/>
          <p:nvPr/>
        </p:nvSpPr>
        <p:spPr>
          <a:xfrm>
            <a:off x="211680" y="3429000"/>
            <a:ext cx="2655360" cy="2673360"/>
          </a:xfrm>
          <a:prstGeom prst="flowChartConnector">
            <a:avLst/>
          </a:prstGeom>
          <a:blipFill rotWithShape="0">
            <a:blip r:embed="rId2"/>
            <a:stretch>
              <a:fillRect l="134461" t="122887" r="92000" b="93855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8" name="Picture 2" descr=""/>
          <p:cNvPicPr/>
          <p:nvPr/>
        </p:nvPicPr>
        <p:blipFill>
          <a:blip r:embed="rId3"/>
          <a:stretch/>
        </p:blipFill>
        <p:spPr>
          <a:xfrm>
            <a:off x="3051720" y="3895560"/>
            <a:ext cx="1723320" cy="2013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5" dur="indefinite" restart="never" nodeType="tmRoot">
          <p:childTnLst>
            <p:seq>
              <p:cTn id="76" dur="indefinite" nodeType="mainSeq"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 rot="5400000">
            <a:off x="7654320" y="40680"/>
            <a:ext cx="1386360" cy="1300680"/>
          </a:xfrm>
          <a:prstGeom prst="homePlate">
            <a:avLst>
              <a:gd name="adj" fmla="val 29913"/>
            </a:avLst>
          </a:prstGeom>
          <a:solidFill>
            <a:srgbClr val="0097be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0" name="CustomShape 2"/>
          <p:cNvSpPr/>
          <p:nvPr/>
        </p:nvSpPr>
        <p:spPr>
          <a:xfrm>
            <a:off x="7583040" y="200880"/>
            <a:ext cx="152820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000" spc="-1" strike="noStrike">
                <a:solidFill>
                  <a:srgbClr val="ffffff"/>
                </a:solidFill>
                <a:latin typeface="Comic Sans MS"/>
              </a:rPr>
              <a:t>U krugu života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121" name="CustomShape 3"/>
          <p:cNvSpPr/>
          <p:nvPr/>
        </p:nvSpPr>
        <p:spPr>
          <a:xfrm>
            <a:off x="471960" y="604440"/>
            <a:ext cx="6771600" cy="1386360"/>
          </a:xfrm>
          <a:prstGeom prst="round1Rect">
            <a:avLst>
              <a:gd name="adj" fmla="val 16667"/>
            </a:avLst>
          </a:prstGeom>
          <a:solidFill>
            <a:srgbClr val="a3eb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hr-HR" sz="2400" spc="-1" strike="noStrike" u="sng">
                <a:solidFill>
                  <a:srgbClr val="000000"/>
                </a:solidFill>
                <a:uFillTx/>
                <a:latin typeface="Comic Sans MS"/>
              </a:rPr>
              <a:t>Zadatak</a:t>
            </a: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: Razmisli o cikličkim promjenama (dan i noć, godišnja doba) i objasni kako se životinje i biljke prilagođavaju na njih.</a:t>
            </a:r>
            <a:endParaRPr b="0" lang="hr-HR" sz="2400" spc="-1" strike="noStrike">
              <a:latin typeface="Arial"/>
            </a:endParaRPr>
          </a:p>
        </p:txBody>
      </p:sp>
      <p:pic>
        <p:nvPicPr>
          <p:cNvPr id="122" name="Picture 2" descr=""/>
          <p:cNvPicPr/>
          <p:nvPr/>
        </p:nvPicPr>
        <p:blipFill>
          <a:blip r:embed="rId1"/>
          <a:srcRect l="0" t="0" r="0" b="12082"/>
          <a:stretch/>
        </p:blipFill>
        <p:spPr>
          <a:xfrm>
            <a:off x="347760" y="4131000"/>
            <a:ext cx="2062800" cy="1971360"/>
          </a:xfrm>
          <a:prstGeom prst="rect">
            <a:avLst/>
          </a:prstGeom>
          <a:ln>
            <a:noFill/>
          </a:ln>
        </p:spPr>
      </p:pic>
      <p:pic>
        <p:nvPicPr>
          <p:cNvPr id="123" name="Picture 4" descr=""/>
          <p:cNvPicPr/>
          <p:nvPr/>
        </p:nvPicPr>
        <p:blipFill>
          <a:blip r:embed="rId2"/>
          <a:stretch/>
        </p:blipFill>
        <p:spPr>
          <a:xfrm>
            <a:off x="1738440" y="2227680"/>
            <a:ext cx="2458440" cy="1678680"/>
          </a:xfrm>
          <a:prstGeom prst="rect">
            <a:avLst/>
          </a:prstGeom>
          <a:ln>
            <a:noFill/>
          </a:ln>
        </p:spPr>
      </p:pic>
      <p:pic>
        <p:nvPicPr>
          <p:cNvPr id="124" name="Picture 6" descr=""/>
          <p:cNvPicPr/>
          <p:nvPr/>
        </p:nvPicPr>
        <p:blipFill>
          <a:blip r:embed="rId3"/>
          <a:stretch/>
        </p:blipFill>
        <p:spPr>
          <a:xfrm>
            <a:off x="7696800" y="3880080"/>
            <a:ext cx="1300680" cy="2076480"/>
          </a:xfrm>
          <a:prstGeom prst="rect">
            <a:avLst/>
          </a:prstGeom>
          <a:ln>
            <a:noFill/>
          </a:ln>
        </p:spPr>
      </p:pic>
      <p:pic>
        <p:nvPicPr>
          <p:cNvPr id="125" name="Picture 8" descr=""/>
          <p:cNvPicPr/>
          <p:nvPr/>
        </p:nvPicPr>
        <p:blipFill>
          <a:blip r:embed="rId4"/>
          <a:stretch/>
        </p:blipFill>
        <p:spPr>
          <a:xfrm>
            <a:off x="3474000" y="4143600"/>
            <a:ext cx="2314080" cy="2199960"/>
          </a:xfrm>
          <a:prstGeom prst="rect">
            <a:avLst/>
          </a:prstGeom>
          <a:ln>
            <a:noFill/>
          </a:ln>
        </p:spPr>
      </p:pic>
      <p:pic>
        <p:nvPicPr>
          <p:cNvPr id="126" name="Slika 4" descr=""/>
          <p:cNvPicPr/>
          <p:nvPr/>
        </p:nvPicPr>
        <p:blipFill>
          <a:blip r:embed="rId5"/>
          <a:stretch/>
        </p:blipFill>
        <p:spPr>
          <a:xfrm>
            <a:off x="4619520" y="1991160"/>
            <a:ext cx="2963160" cy="2222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4" dur="indefinite" restart="never" nodeType="tmRoot">
          <p:childTnLst>
            <p:seq>
              <p:cTn id="115" dur="indefinite" nodeType="mainSeq">
                <p:childTnLst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lika 5" descr=""/>
          <p:cNvPicPr/>
          <p:nvPr/>
        </p:nvPicPr>
        <p:blipFill>
          <a:blip r:embed="rId1"/>
          <a:stretch/>
        </p:blipFill>
        <p:spPr>
          <a:xfrm>
            <a:off x="3642480" y="5329440"/>
            <a:ext cx="583200" cy="456480"/>
          </a:xfrm>
          <a:prstGeom prst="rect">
            <a:avLst/>
          </a:prstGeom>
          <a:ln>
            <a:noFill/>
          </a:ln>
        </p:spPr>
      </p:pic>
      <p:pic>
        <p:nvPicPr>
          <p:cNvPr id="128" name="Slika 7" descr=""/>
          <p:cNvPicPr/>
          <p:nvPr/>
        </p:nvPicPr>
        <p:blipFill>
          <a:blip r:embed="rId2"/>
          <a:stretch/>
        </p:blipFill>
        <p:spPr>
          <a:xfrm>
            <a:off x="1765800" y="3878640"/>
            <a:ext cx="933480" cy="1620000"/>
          </a:xfrm>
          <a:prstGeom prst="rect">
            <a:avLst/>
          </a:prstGeom>
          <a:ln>
            <a:noFill/>
          </a:ln>
        </p:spPr>
      </p:pic>
      <p:pic>
        <p:nvPicPr>
          <p:cNvPr id="129" name="Slika 8" descr=""/>
          <p:cNvPicPr/>
          <p:nvPr/>
        </p:nvPicPr>
        <p:blipFill>
          <a:blip r:embed="rId3"/>
          <a:srcRect l="9478" t="15253" r="81479" b="70710"/>
          <a:stretch/>
        </p:blipFill>
        <p:spPr>
          <a:xfrm>
            <a:off x="1394640" y="2102760"/>
            <a:ext cx="647640" cy="1121760"/>
          </a:xfrm>
          <a:prstGeom prst="rect">
            <a:avLst/>
          </a:prstGeom>
          <a:ln>
            <a:noFill/>
          </a:ln>
        </p:spPr>
      </p:pic>
      <p:pic>
        <p:nvPicPr>
          <p:cNvPr id="130" name="Slika 12" descr=""/>
          <p:cNvPicPr/>
          <p:nvPr/>
        </p:nvPicPr>
        <p:blipFill>
          <a:blip r:embed="rId4"/>
          <a:stretch/>
        </p:blipFill>
        <p:spPr>
          <a:xfrm>
            <a:off x="2641680" y="704880"/>
            <a:ext cx="1076040" cy="1574280"/>
          </a:xfrm>
          <a:prstGeom prst="rect">
            <a:avLst/>
          </a:prstGeom>
          <a:ln>
            <a:noFill/>
          </a:ln>
        </p:spPr>
      </p:pic>
      <p:pic>
        <p:nvPicPr>
          <p:cNvPr id="131" name="Slika 14" descr=""/>
          <p:cNvPicPr/>
          <p:nvPr/>
        </p:nvPicPr>
        <p:blipFill>
          <a:blip r:embed="rId5"/>
          <a:stretch/>
        </p:blipFill>
        <p:spPr>
          <a:xfrm>
            <a:off x="4444200" y="505440"/>
            <a:ext cx="2542680" cy="2281680"/>
          </a:xfrm>
          <a:prstGeom prst="rect">
            <a:avLst/>
          </a:prstGeom>
          <a:ln>
            <a:noFill/>
          </a:ln>
        </p:spPr>
      </p:pic>
      <p:pic>
        <p:nvPicPr>
          <p:cNvPr id="132" name="Slika 16" descr=""/>
          <p:cNvPicPr/>
          <p:nvPr/>
        </p:nvPicPr>
        <p:blipFill>
          <a:blip r:embed="rId6"/>
          <a:srcRect l="4704" t="2072" r="0" b="0"/>
          <a:stretch/>
        </p:blipFill>
        <p:spPr>
          <a:xfrm>
            <a:off x="6250320" y="2452680"/>
            <a:ext cx="2373840" cy="2588400"/>
          </a:xfrm>
          <a:prstGeom prst="rect">
            <a:avLst/>
          </a:prstGeom>
          <a:ln>
            <a:noFill/>
          </a:ln>
        </p:spPr>
      </p:pic>
      <p:pic>
        <p:nvPicPr>
          <p:cNvPr id="133" name="Slika 18" descr=""/>
          <p:cNvPicPr/>
          <p:nvPr/>
        </p:nvPicPr>
        <p:blipFill>
          <a:blip r:embed="rId7"/>
          <a:stretch/>
        </p:blipFill>
        <p:spPr>
          <a:xfrm>
            <a:off x="5198040" y="4776840"/>
            <a:ext cx="1206360" cy="1279800"/>
          </a:xfrm>
          <a:prstGeom prst="rect">
            <a:avLst/>
          </a:prstGeom>
          <a:ln>
            <a:noFill/>
          </a:ln>
        </p:spPr>
      </p:pic>
      <p:sp>
        <p:nvSpPr>
          <p:cNvPr id="134" name="CustomShape 1"/>
          <p:cNvSpPr/>
          <p:nvPr/>
        </p:nvSpPr>
        <p:spPr>
          <a:xfrm>
            <a:off x="3103920" y="5765400"/>
            <a:ext cx="22604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sjemenka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38880" y="4746600"/>
            <a:ext cx="226044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hr-HR" sz="2400" spc="-1" strike="noStrike">
                <a:solidFill>
                  <a:srgbClr val="000000"/>
                </a:solidFill>
                <a:latin typeface="Comic Sans MS"/>
              </a:rPr>
              <a:t>klijanje sjemenke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295560" y="537480"/>
            <a:ext cx="307224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hr-HR" sz="2400" spc="-1" strike="noStrike">
                <a:solidFill>
                  <a:srgbClr val="000000"/>
                </a:solidFill>
                <a:latin typeface="Comic Sans MS"/>
              </a:rPr>
              <a:t>rast i razvoj</a:t>
            </a:r>
            <a:br/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- korijen </a:t>
            </a:r>
            <a:br/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- stabljika </a:t>
            </a:r>
            <a:br/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- listovi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137" name="CustomShape 4"/>
          <p:cNvSpPr/>
          <p:nvPr/>
        </p:nvSpPr>
        <p:spPr>
          <a:xfrm>
            <a:off x="6883200" y="617400"/>
            <a:ext cx="226044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odrasla biljka s </a:t>
            </a:r>
            <a:r>
              <a:rPr b="1" lang="hr-HR" sz="2400" spc="-1" strike="noStrike">
                <a:solidFill>
                  <a:srgbClr val="000000"/>
                </a:solidFill>
                <a:latin typeface="Comic Sans MS"/>
              </a:rPr>
              <a:t>cvjetovima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138" name="CustomShape 5"/>
          <p:cNvSpPr/>
          <p:nvPr/>
        </p:nvSpPr>
        <p:spPr>
          <a:xfrm>
            <a:off x="6987240" y="4861800"/>
            <a:ext cx="226044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odrasla biljka s </a:t>
            </a:r>
            <a:r>
              <a:rPr b="1" lang="hr-HR" sz="2400" spc="-1" strike="noStrike">
                <a:solidFill>
                  <a:srgbClr val="000000"/>
                </a:solidFill>
                <a:latin typeface="Comic Sans MS"/>
              </a:rPr>
              <a:t>plodovima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139" name="CustomShape 6"/>
          <p:cNvSpPr/>
          <p:nvPr/>
        </p:nvSpPr>
        <p:spPr>
          <a:xfrm>
            <a:off x="5050440" y="5875200"/>
            <a:ext cx="33098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plodovi sa </a:t>
            </a:r>
            <a:r>
              <a:rPr b="1" lang="hr-HR" sz="2400" spc="-1" strike="noStrike">
                <a:solidFill>
                  <a:srgbClr val="000000"/>
                </a:solidFill>
                <a:latin typeface="Comic Sans MS"/>
              </a:rPr>
              <a:t>sjemenkom</a:t>
            </a:r>
            <a:endParaRPr b="0" lang="hr-HR" sz="2400" spc="-1" strike="noStrike">
              <a:latin typeface="Arial"/>
            </a:endParaRPr>
          </a:p>
        </p:txBody>
      </p:sp>
      <p:pic>
        <p:nvPicPr>
          <p:cNvPr id="140" name="Grafika 27" descr=""/>
          <p:cNvPicPr/>
          <p:nvPr/>
        </p:nvPicPr>
        <p:blipFill>
          <a:blip r:embed="rId8"/>
          <a:stretch/>
        </p:blipFill>
        <p:spPr>
          <a:xfrm rot="19315800">
            <a:off x="2543040" y="4991400"/>
            <a:ext cx="914040" cy="914040"/>
          </a:xfrm>
          <a:prstGeom prst="rect">
            <a:avLst/>
          </a:prstGeom>
          <a:ln>
            <a:noFill/>
          </a:ln>
        </p:spPr>
      </p:pic>
      <p:pic>
        <p:nvPicPr>
          <p:cNvPr id="141" name="Grafika 28" descr=""/>
          <p:cNvPicPr/>
          <p:nvPr/>
        </p:nvPicPr>
        <p:blipFill>
          <a:blip r:embed="rId9"/>
          <a:stretch/>
        </p:blipFill>
        <p:spPr>
          <a:xfrm rot="562200">
            <a:off x="1102680" y="3355200"/>
            <a:ext cx="914040" cy="914040"/>
          </a:xfrm>
          <a:prstGeom prst="rect">
            <a:avLst/>
          </a:prstGeom>
          <a:ln>
            <a:noFill/>
          </a:ln>
        </p:spPr>
      </p:pic>
      <p:pic>
        <p:nvPicPr>
          <p:cNvPr id="142" name="Grafika 29" descr=""/>
          <p:cNvPicPr/>
          <p:nvPr/>
        </p:nvPicPr>
        <p:blipFill>
          <a:blip r:embed="rId10"/>
          <a:stretch/>
        </p:blipFill>
        <p:spPr>
          <a:xfrm rot="3605400">
            <a:off x="1941480" y="1351440"/>
            <a:ext cx="914040" cy="914040"/>
          </a:xfrm>
          <a:prstGeom prst="rect">
            <a:avLst/>
          </a:prstGeom>
          <a:ln>
            <a:noFill/>
          </a:ln>
        </p:spPr>
      </p:pic>
      <p:pic>
        <p:nvPicPr>
          <p:cNvPr id="143" name="Grafika 30" descr=""/>
          <p:cNvPicPr/>
          <p:nvPr/>
        </p:nvPicPr>
        <p:blipFill>
          <a:blip r:embed="rId11"/>
          <a:stretch/>
        </p:blipFill>
        <p:spPr>
          <a:xfrm rot="6504600">
            <a:off x="3642840" y="610920"/>
            <a:ext cx="914040" cy="914040"/>
          </a:xfrm>
          <a:prstGeom prst="rect">
            <a:avLst/>
          </a:prstGeom>
          <a:ln>
            <a:noFill/>
          </a:ln>
        </p:spPr>
      </p:pic>
      <p:pic>
        <p:nvPicPr>
          <p:cNvPr id="144" name="Grafika 31" descr=""/>
          <p:cNvPicPr/>
          <p:nvPr/>
        </p:nvPicPr>
        <p:blipFill>
          <a:blip r:embed="rId12"/>
          <a:stretch/>
        </p:blipFill>
        <p:spPr>
          <a:xfrm rot="9957600">
            <a:off x="6802920" y="1557000"/>
            <a:ext cx="914040" cy="914040"/>
          </a:xfrm>
          <a:prstGeom prst="rect">
            <a:avLst/>
          </a:prstGeom>
          <a:ln>
            <a:noFill/>
          </a:ln>
        </p:spPr>
      </p:pic>
      <p:pic>
        <p:nvPicPr>
          <p:cNvPr id="145" name="Grafika 32" descr=""/>
          <p:cNvPicPr/>
          <p:nvPr/>
        </p:nvPicPr>
        <p:blipFill>
          <a:blip r:embed="rId13"/>
          <a:stretch/>
        </p:blipFill>
        <p:spPr>
          <a:xfrm rot="15494400">
            <a:off x="6358320" y="4779720"/>
            <a:ext cx="914040" cy="914040"/>
          </a:xfrm>
          <a:prstGeom prst="rect">
            <a:avLst/>
          </a:prstGeom>
          <a:ln>
            <a:noFill/>
          </a:ln>
        </p:spPr>
      </p:pic>
      <p:pic>
        <p:nvPicPr>
          <p:cNvPr id="146" name="Grafika 33" descr=""/>
          <p:cNvPicPr/>
          <p:nvPr/>
        </p:nvPicPr>
        <p:blipFill>
          <a:blip r:embed="rId14"/>
          <a:stretch/>
        </p:blipFill>
        <p:spPr>
          <a:xfrm rot="17554800">
            <a:off x="4386960" y="5232600"/>
            <a:ext cx="914040" cy="914040"/>
          </a:xfrm>
          <a:prstGeom prst="rect">
            <a:avLst/>
          </a:prstGeom>
          <a:ln>
            <a:noFill/>
          </a:ln>
        </p:spPr>
      </p:pic>
      <p:sp>
        <p:nvSpPr>
          <p:cNvPr id="147" name="CustomShape 7"/>
          <p:cNvSpPr/>
          <p:nvPr/>
        </p:nvSpPr>
        <p:spPr>
          <a:xfrm>
            <a:off x="2622240" y="2966400"/>
            <a:ext cx="360828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3200" spc="-1" strike="noStrike">
                <a:solidFill>
                  <a:srgbClr val="00b050"/>
                </a:solidFill>
                <a:latin typeface="Comic Sans MS"/>
              </a:rPr>
              <a:t>ŽIVOTNI CIKLUS BILJKE </a:t>
            </a:r>
            <a:endParaRPr b="0" lang="hr-H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8" dur="indefinite" restart="never" nodeType="tmRoot">
          <p:childTnLst>
            <p:seq>
              <p:cTn id="139" dur="indefinite" nodeType="mainSeq">
                <p:childTnLst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 rot="5400000">
            <a:off x="7654320" y="40680"/>
            <a:ext cx="1386360" cy="1300680"/>
          </a:xfrm>
          <a:prstGeom prst="homePlate">
            <a:avLst>
              <a:gd name="adj" fmla="val 29913"/>
            </a:avLst>
          </a:prstGeom>
          <a:solidFill>
            <a:srgbClr val="0097be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" name="CustomShape 2"/>
          <p:cNvSpPr/>
          <p:nvPr/>
        </p:nvSpPr>
        <p:spPr>
          <a:xfrm>
            <a:off x="7583040" y="200880"/>
            <a:ext cx="152820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000" spc="-1" strike="noStrike">
                <a:solidFill>
                  <a:srgbClr val="ffffff"/>
                </a:solidFill>
                <a:latin typeface="Comic Sans MS"/>
              </a:rPr>
              <a:t>U krugu života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150" name="CustomShape 3"/>
          <p:cNvSpPr/>
          <p:nvPr/>
        </p:nvSpPr>
        <p:spPr>
          <a:xfrm>
            <a:off x="2134800" y="961200"/>
            <a:ext cx="4628880" cy="5169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8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hr-HR" sz="2800" spc="-1" strike="noStrike">
                <a:solidFill>
                  <a:srgbClr val="000000"/>
                </a:solidFill>
                <a:latin typeface="Comic Sans MS"/>
              </a:rPr>
              <a:t>ŽIVOTNI VIJEK BILJKE</a:t>
            </a:r>
            <a:endParaRPr b="0" lang="hr-HR" sz="2800" spc="-1" strike="noStrike">
              <a:latin typeface="Arial"/>
            </a:endParaRPr>
          </a:p>
        </p:txBody>
      </p:sp>
      <p:sp>
        <p:nvSpPr>
          <p:cNvPr id="151" name="Line 4"/>
          <p:cNvSpPr/>
          <p:nvPr/>
        </p:nvSpPr>
        <p:spPr>
          <a:xfrm>
            <a:off x="4449240" y="1484280"/>
            <a:ext cx="0" cy="257400"/>
          </a:xfrm>
          <a:prstGeom prst="line">
            <a:avLst/>
          </a:prstGeom>
          <a:ln w="19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2" name="CustomShape 5"/>
          <p:cNvSpPr/>
          <p:nvPr/>
        </p:nvSpPr>
        <p:spPr>
          <a:xfrm>
            <a:off x="502920" y="2100240"/>
            <a:ext cx="2154600" cy="456120"/>
          </a:xfrm>
          <a:prstGeom prst="rect">
            <a:avLst/>
          </a:prstGeom>
          <a:noFill/>
          <a:ln w="2844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jednogodišnje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153" name="CustomShape 6"/>
          <p:cNvSpPr/>
          <p:nvPr/>
        </p:nvSpPr>
        <p:spPr>
          <a:xfrm>
            <a:off x="3561120" y="2096280"/>
            <a:ext cx="1851480" cy="456120"/>
          </a:xfrm>
          <a:prstGeom prst="rect">
            <a:avLst/>
          </a:prstGeom>
          <a:noFill/>
          <a:ln w="2844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dvogodišnje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154" name="CustomShape 7"/>
          <p:cNvSpPr/>
          <p:nvPr/>
        </p:nvSpPr>
        <p:spPr>
          <a:xfrm>
            <a:off x="6569280" y="2096280"/>
            <a:ext cx="1913760" cy="456120"/>
          </a:xfrm>
          <a:prstGeom prst="rect">
            <a:avLst/>
          </a:prstGeom>
          <a:noFill/>
          <a:ln w="2844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višegodišnje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155" name="Line 8"/>
          <p:cNvSpPr/>
          <p:nvPr/>
        </p:nvSpPr>
        <p:spPr>
          <a:xfrm flipH="1">
            <a:off x="1467000" y="1711800"/>
            <a:ext cx="2982960" cy="0"/>
          </a:xfrm>
          <a:prstGeom prst="line">
            <a:avLst/>
          </a:prstGeom>
          <a:ln w="19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Line 9"/>
          <p:cNvSpPr/>
          <p:nvPr/>
        </p:nvSpPr>
        <p:spPr>
          <a:xfrm flipH="1">
            <a:off x="4449960" y="1711800"/>
            <a:ext cx="2982600" cy="0"/>
          </a:xfrm>
          <a:prstGeom prst="line">
            <a:avLst/>
          </a:prstGeom>
          <a:ln w="19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7" name="CustomShape 10"/>
          <p:cNvSpPr/>
          <p:nvPr/>
        </p:nvSpPr>
        <p:spPr>
          <a:xfrm>
            <a:off x="1467000" y="1711800"/>
            <a:ext cx="360" cy="383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" name="CustomShape 11"/>
          <p:cNvSpPr/>
          <p:nvPr/>
        </p:nvSpPr>
        <p:spPr>
          <a:xfrm>
            <a:off x="4449960" y="1715760"/>
            <a:ext cx="360" cy="383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" name="CustomShape 12"/>
          <p:cNvSpPr/>
          <p:nvPr/>
        </p:nvSpPr>
        <p:spPr>
          <a:xfrm>
            <a:off x="7437600" y="1706040"/>
            <a:ext cx="360" cy="383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0" name="CustomShape 13"/>
          <p:cNvSpPr/>
          <p:nvPr/>
        </p:nvSpPr>
        <p:spPr>
          <a:xfrm>
            <a:off x="231840" y="2685600"/>
            <a:ext cx="2843640" cy="295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100" spc="-1" strike="noStrike">
                <a:solidFill>
                  <a:srgbClr val="000000"/>
                </a:solidFill>
                <a:latin typeface="Comic Sans MS"/>
              </a:rPr>
              <a:t>životni ciklus započinje i završava u jednoj godini</a:t>
            </a:r>
            <a:endParaRPr b="0" lang="hr-HR" sz="21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100" spc="-1" strike="noStrike">
                <a:solidFill>
                  <a:srgbClr val="000000"/>
                </a:solidFill>
                <a:latin typeface="Comic Sans MS"/>
              </a:rPr>
              <a:t>zima: sjemenka</a:t>
            </a:r>
            <a:endParaRPr b="0" lang="hr-HR" sz="21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100" spc="-1" strike="noStrike">
                <a:solidFill>
                  <a:srgbClr val="000000"/>
                </a:solidFill>
                <a:latin typeface="Comic Sans MS"/>
              </a:rPr>
              <a:t>pšenica, suncokret, kukuruz </a:t>
            </a:r>
            <a:endParaRPr b="0" lang="hr-HR" sz="2100" spc="-1" strike="noStrike">
              <a:latin typeface="Arial"/>
            </a:endParaRPr>
          </a:p>
        </p:txBody>
      </p:sp>
      <p:sp>
        <p:nvSpPr>
          <p:cNvPr id="161" name="CustomShape 14"/>
          <p:cNvSpPr/>
          <p:nvPr/>
        </p:nvSpPr>
        <p:spPr>
          <a:xfrm>
            <a:off x="2958480" y="2681640"/>
            <a:ext cx="2982600" cy="263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100" spc="-1" strike="noStrike">
                <a:solidFill>
                  <a:srgbClr val="000000"/>
                </a:solidFill>
                <a:latin typeface="Comic Sans MS"/>
              </a:rPr>
              <a:t>1. godina- korijen, stabljika i listovi</a:t>
            </a:r>
            <a:br/>
            <a:r>
              <a:rPr b="0" lang="hr-HR" sz="2100" spc="-1" strike="noStrike">
                <a:solidFill>
                  <a:srgbClr val="000000"/>
                </a:solidFill>
                <a:latin typeface="Comic Sans MS"/>
              </a:rPr>
              <a:t>2. godina- cvjetovi </a:t>
            </a:r>
            <a:br/>
            <a:r>
              <a:rPr b="0" lang="hr-HR" sz="2100" spc="-1" strike="noStrike">
                <a:solidFill>
                  <a:srgbClr val="000000"/>
                </a:solidFill>
                <a:latin typeface="Comic Sans MS"/>
              </a:rPr>
              <a:t>i sjemenke </a:t>
            </a:r>
            <a:endParaRPr b="0" lang="hr-HR" sz="21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100" spc="-1" strike="noStrike">
                <a:solidFill>
                  <a:srgbClr val="000000"/>
                </a:solidFill>
                <a:latin typeface="Comic Sans MS"/>
              </a:rPr>
              <a:t>zima: korijen ili podzemni organ</a:t>
            </a:r>
            <a:endParaRPr b="0" lang="hr-HR" sz="21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100" spc="-1" strike="noStrike">
                <a:solidFill>
                  <a:srgbClr val="000000"/>
                </a:solidFill>
                <a:latin typeface="Comic Sans MS"/>
              </a:rPr>
              <a:t>mrkva, celer, peršin</a:t>
            </a:r>
            <a:endParaRPr b="0" lang="hr-HR" sz="2100" spc="-1" strike="noStrike">
              <a:latin typeface="Arial"/>
            </a:endParaRPr>
          </a:p>
        </p:txBody>
      </p:sp>
      <p:sp>
        <p:nvSpPr>
          <p:cNvPr id="162" name="CustomShape 15"/>
          <p:cNvSpPr/>
          <p:nvPr/>
        </p:nvSpPr>
        <p:spPr>
          <a:xfrm>
            <a:off x="5985720" y="2671920"/>
            <a:ext cx="3194280" cy="383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100" spc="-1" strike="noStrike">
                <a:solidFill>
                  <a:srgbClr val="000000"/>
                </a:solidFill>
                <a:latin typeface="Comic Sans MS"/>
              </a:rPr>
              <a:t>većina- cvjetovi i plodovi više puta u životnom ciklusu</a:t>
            </a:r>
            <a:endParaRPr b="0" lang="hr-HR" sz="21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100" spc="-1" strike="noStrike">
                <a:solidFill>
                  <a:srgbClr val="000000"/>
                </a:solidFill>
                <a:latin typeface="Comic Sans MS"/>
              </a:rPr>
              <a:t>zima: </a:t>
            </a:r>
            <a:endParaRPr b="0" lang="hr-HR" sz="21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Calibri Light"/>
              <a:buAutoNum type="alphaLcParenR"/>
            </a:pPr>
            <a:r>
              <a:rPr b="0" lang="hr-HR" sz="2100" spc="-1" strike="noStrike">
                <a:solidFill>
                  <a:srgbClr val="000000"/>
                </a:solidFill>
                <a:latin typeface="Comic Sans MS"/>
              </a:rPr>
              <a:t>zeljaste trajnice- korijen ili podzemni organi (lukovica, gomolj, podanak)</a:t>
            </a:r>
            <a:endParaRPr b="0" lang="hr-HR" sz="21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Calibri Light"/>
              <a:buAutoNum type="alphaLcParenR"/>
            </a:pPr>
            <a:r>
              <a:rPr b="0" lang="hr-HR" sz="2100" spc="-1" strike="noStrike">
                <a:solidFill>
                  <a:srgbClr val="000000"/>
                </a:solidFill>
                <a:latin typeface="Comic Sans MS"/>
              </a:rPr>
              <a:t>listopadno drveće, grmlje- odbacivanje lišća</a:t>
            </a:r>
            <a:endParaRPr b="0" lang="hr-HR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7" dur="indefinite" restart="never" nodeType="tmRoot">
          <p:childTnLst>
            <p:seq>
              <p:cTn id="218" dur="indefinite" nodeType="mainSeq">
                <p:childTnLst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 rot="5400000">
            <a:off x="7654320" y="40680"/>
            <a:ext cx="1386360" cy="1300680"/>
          </a:xfrm>
          <a:prstGeom prst="homePlate">
            <a:avLst>
              <a:gd name="adj" fmla="val 29913"/>
            </a:avLst>
          </a:prstGeom>
          <a:solidFill>
            <a:srgbClr val="0097be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4" name="CustomShape 2"/>
          <p:cNvSpPr/>
          <p:nvPr/>
        </p:nvSpPr>
        <p:spPr>
          <a:xfrm>
            <a:off x="7583040" y="200880"/>
            <a:ext cx="152820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000" spc="-1" strike="noStrike">
                <a:solidFill>
                  <a:srgbClr val="ffffff"/>
                </a:solidFill>
                <a:latin typeface="Comic Sans MS"/>
              </a:rPr>
              <a:t>U krugu života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1004400" y="759240"/>
            <a:ext cx="5778720" cy="1032120"/>
          </a:xfrm>
          <a:prstGeom prst="wedgeRoundRectCallout">
            <a:avLst>
              <a:gd name="adj1" fmla="val 62171"/>
              <a:gd name="adj2" fmla="val 4585"/>
              <a:gd name="adj3" fmla="val 16667"/>
            </a:avLst>
          </a:prstGeom>
          <a:noFill/>
          <a:ln w="28440">
            <a:solidFill>
              <a:srgbClr val="0097b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6" name="CustomShape 4"/>
          <p:cNvSpPr/>
          <p:nvPr/>
        </p:nvSpPr>
        <p:spPr>
          <a:xfrm>
            <a:off x="1118160" y="863640"/>
            <a:ext cx="566496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omic Sans MS"/>
              </a:rPr>
              <a:t>Zašto za razvoj nove biljke, grah treba sijati svake godine, a tulipan ne?</a:t>
            </a:r>
            <a:endParaRPr b="0" lang="hr-HR" sz="2400" spc="-1" strike="noStrike">
              <a:latin typeface="Arial"/>
            </a:endParaRPr>
          </a:p>
        </p:txBody>
      </p:sp>
      <p:pic>
        <p:nvPicPr>
          <p:cNvPr id="167" name="Picture 2" descr=""/>
          <p:cNvPicPr/>
          <p:nvPr/>
        </p:nvPicPr>
        <p:blipFill>
          <a:blip r:embed="rId1"/>
          <a:srcRect l="8260" t="0" r="50016" b="0"/>
          <a:stretch/>
        </p:blipFill>
        <p:spPr>
          <a:xfrm>
            <a:off x="1004400" y="552240"/>
            <a:ext cx="512280" cy="712440"/>
          </a:xfrm>
          <a:prstGeom prst="rect">
            <a:avLst/>
          </a:prstGeom>
          <a:ln>
            <a:noFill/>
          </a:ln>
        </p:spPr>
      </p:pic>
      <p:sp>
        <p:nvSpPr>
          <p:cNvPr id="168" name="CustomShape 5"/>
          <p:cNvSpPr/>
          <p:nvPr/>
        </p:nvSpPr>
        <p:spPr>
          <a:xfrm>
            <a:off x="4845240" y="2257200"/>
            <a:ext cx="3876120" cy="387612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169" name="CustomShape 6"/>
          <p:cNvSpPr/>
          <p:nvPr/>
        </p:nvSpPr>
        <p:spPr>
          <a:xfrm>
            <a:off x="511200" y="2257200"/>
            <a:ext cx="3876120" cy="387612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2" dur="indefinite" restart="never" nodeType="tmRoot">
          <p:childTnLst>
            <p:seq>
              <p:cTn id="273" dur="indefinite" nodeType="mainSeq">
                <p:childTnLst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"/>
          <p:cNvPicPr/>
          <p:nvPr/>
        </p:nvPicPr>
        <p:blipFill>
          <a:blip r:embed="rId1"/>
          <a:stretch/>
        </p:blipFill>
        <p:spPr>
          <a:xfrm>
            <a:off x="3206520" y="1444320"/>
            <a:ext cx="2521080" cy="3353400"/>
          </a:xfrm>
          <a:prstGeom prst="rect">
            <a:avLst/>
          </a:prstGeom>
          <a:ln>
            <a:noFill/>
          </a:ln>
        </p:spPr>
      </p:pic>
      <p:sp>
        <p:nvSpPr>
          <p:cNvPr id="171" name="CustomShape 1"/>
          <p:cNvSpPr/>
          <p:nvPr/>
        </p:nvSpPr>
        <p:spPr>
          <a:xfrm rot="5400000">
            <a:off x="7654320" y="40680"/>
            <a:ext cx="1386360" cy="1300680"/>
          </a:xfrm>
          <a:prstGeom prst="homePlate">
            <a:avLst>
              <a:gd name="adj" fmla="val 29913"/>
            </a:avLst>
          </a:prstGeom>
          <a:solidFill>
            <a:srgbClr val="0097be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2" name="CustomShape 2"/>
          <p:cNvSpPr/>
          <p:nvPr/>
        </p:nvSpPr>
        <p:spPr>
          <a:xfrm>
            <a:off x="7583040" y="200880"/>
            <a:ext cx="152820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000" spc="-1" strike="noStrike">
                <a:solidFill>
                  <a:srgbClr val="ffffff"/>
                </a:solidFill>
                <a:latin typeface="Comic Sans MS"/>
              </a:rPr>
              <a:t>U krugu života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173" name="CustomShape 3"/>
          <p:cNvSpPr/>
          <p:nvPr/>
        </p:nvSpPr>
        <p:spPr>
          <a:xfrm>
            <a:off x="1677960" y="3869640"/>
            <a:ext cx="5645880" cy="1333080"/>
          </a:xfrm>
          <a:prstGeom prst="flowChartTerminator">
            <a:avLst/>
          </a:prstGeom>
          <a:solidFill>
            <a:srgbClr val="a3eb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4" name="CustomShape 4"/>
          <p:cNvSpPr/>
          <p:nvPr/>
        </p:nvSpPr>
        <p:spPr>
          <a:xfrm>
            <a:off x="2106360" y="4274640"/>
            <a:ext cx="58946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omic Sans MS"/>
              </a:rPr>
              <a:t>RB, str. 53. zadatak 1.</a:t>
            </a:r>
            <a:endParaRPr b="0" lang="hr-HR" sz="2800" spc="-1" strike="noStrike">
              <a:latin typeface="Arial"/>
            </a:endParaRPr>
          </a:p>
        </p:txBody>
      </p:sp>
      <p:pic>
        <p:nvPicPr>
          <p:cNvPr id="175" name="Slika 8" descr=""/>
          <p:cNvPicPr/>
          <p:nvPr/>
        </p:nvPicPr>
        <p:blipFill>
          <a:blip r:embed="rId2"/>
          <a:srcRect l="0" t="0" r="7316" b="0"/>
          <a:stretch/>
        </p:blipFill>
        <p:spPr>
          <a:xfrm>
            <a:off x="1973880" y="3869640"/>
            <a:ext cx="1099800" cy="1333080"/>
          </a:xfrm>
          <a:prstGeom prst="rect">
            <a:avLst/>
          </a:prstGeom>
          <a:ln>
            <a:noFill/>
          </a:ln>
        </p:spPr>
      </p:pic>
      <p:pic>
        <p:nvPicPr>
          <p:cNvPr id="176" name="Slika 3" descr=""/>
          <p:cNvPicPr/>
          <p:nvPr/>
        </p:nvPicPr>
        <p:blipFill>
          <a:blip r:embed="rId3"/>
          <a:srcRect l="64181" t="16474" r="27283" b="65411"/>
          <a:stretch/>
        </p:blipFill>
        <p:spPr>
          <a:xfrm>
            <a:off x="372960" y="554760"/>
            <a:ext cx="1805040" cy="2153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1" dur="indefinite" restart="never" nodeType="tmRoot">
          <p:childTnLst>
            <p:seq>
              <p:cTn id="292" dur="indefinite" nodeType="mainSeq">
                <p:childTnLst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3618</TotalTime>
  <Application>LibreOffice/6.2.5.2$Windows_X86_64 LibreOffice_project/1ec314fa52f458adc18c4f025c545a4e8b22c159</Application>
  <Words>450</Words>
  <Paragraphs>87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2019-06-09T18:32:09Z</dcterms:created>
  <dc:creator>Dorotea Vrbanovic</dc:creator>
  <dc:description/>
  <dc:language>hr-HR</dc:language>
  <cp:lastModifiedBy>T1</cp:lastModifiedBy>
  <dcterms:modified xsi:type="dcterms:W3CDTF">2020-03-23T13:48:32Z</dcterms:modified>
  <cp:revision>323</cp:revision>
  <dc:subject/>
  <dc:title>PowerPoint prezentacija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Prikaz na zaslonu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16</vt:i4>
  </property>
</Properties>
</file>