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05578897609945E-2"/>
          <c:y val="5.2532981740405757E-2"/>
          <c:w val="0.89865535877239155"/>
          <c:h val="0.82484656174031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najdraže voće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List1!$A$2:$A$6</c:f>
              <c:strCache>
                <c:ptCount val="5"/>
                <c:pt idx="0">
                  <c:v>banana</c:v>
                </c:pt>
                <c:pt idx="1">
                  <c:v>jabuka</c:v>
                </c:pt>
                <c:pt idx="2">
                  <c:v>lubenica</c:v>
                </c:pt>
                <c:pt idx="3">
                  <c:v>jagoda</c:v>
                </c:pt>
                <c:pt idx="4">
                  <c:v>kruška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71-42EB-8BF9-97335E06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225528"/>
        <c:axId val="262226840"/>
      </c:barChart>
      <c:catAx>
        <c:axId val="26222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2226840"/>
        <c:crosses val="autoZero"/>
        <c:auto val="1"/>
        <c:lblAlgn val="ctr"/>
        <c:lblOffset val="100"/>
        <c:noMultiLvlLbl val="0"/>
      </c:catAx>
      <c:valAx>
        <c:axId val="2622268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222552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50000"/>
      </a:schemeClr>
    </a:solidFill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List1!$A$2:$A$6</c:f>
              <c:strCache>
                <c:ptCount val="5"/>
                <c:pt idx="0">
                  <c:v>banana</c:v>
                </c:pt>
                <c:pt idx="1">
                  <c:v>jabuka</c:v>
                </c:pt>
                <c:pt idx="2">
                  <c:v>lubenica</c:v>
                </c:pt>
                <c:pt idx="3">
                  <c:v>jagoda</c:v>
                </c:pt>
                <c:pt idx="4">
                  <c:v>kruška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A7-4232-930A-DC8CA086C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781616"/>
        <c:axId val="262780632"/>
      </c:lineChart>
      <c:catAx>
        <c:axId val="26278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2780632"/>
        <c:crosses val="autoZero"/>
        <c:auto val="1"/>
        <c:lblAlgn val="ctr"/>
        <c:lblOffset val="100"/>
        <c:noMultiLvlLbl val="0"/>
      </c:catAx>
      <c:valAx>
        <c:axId val="26278063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tx1">
              <a:lumMod val="50000"/>
            </a:schemeClr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62781616"/>
        <c:crosses val="autoZero"/>
        <c:crossBetween val="between"/>
        <c:majorUnit val="1"/>
      </c:valAx>
      <c:spPr>
        <a:solidFill>
          <a:schemeClr val="tx1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77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937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19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39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8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2652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2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04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31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72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111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37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04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5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0087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50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404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F40F-BBA5-46F8-99E4-F848A091DBCD}" type="datetimeFigureOut">
              <a:rPr lang="hr-HR" smtClean="0"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2E77-4035-43FF-B423-78246172F97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8648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Prikaz i analiza podataka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Udžbenik str.65. – 71.</a:t>
            </a:r>
          </a:p>
          <a:p>
            <a:r>
              <a:rPr lang="hr-HR" dirty="0" err="1" smtClean="0"/>
              <a:t>Izzi</a:t>
            </a:r>
            <a:r>
              <a:rPr lang="hr-HR" dirty="0" smtClean="0"/>
              <a:t>, 7.2. Prikaz i analiza podataka 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Uslikaj</a:t>
            </a:r>
            <a:r>
              <a:rPr lang="hr-HR" dirty="0"/>
              <a:t> svoju bilježnicu i pošalji na jtolj173@gmail.com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07" y="1961316"/>
            <a:ext cx="9613861" cy="359931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Fotoaparat Clipart House| (50)++ Stunning Cliparts #FCH | Yes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7" y="1784354"/>
            <a:ext cx="3736220" cy="42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7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na kraju malo zabave.</a:t>
            </a:r>
            <a:endParaRPr lang="hr-HR" dirty="0"/>
          </a:p>
        </p:txBody>
      </p:sp>
      <p:pic>
        <p:nvPicPr>
          <p:cNvPr id="1026" name="Picture 2" descr="Index of /wp-content/uploads/2015/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89" y="1834166"/>
            <a:ext cx="6526942" cy="48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8305800" y="6115050"/>
            <a:ext cx="3086100" cy="541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2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Danas nam je sretan dan, očekuje nas jednostavna lekcija koju smo dijelom već radili u 5. i u 6.razredu.</a:t>
            </a:r>
            <a:endParaRPr lang="hr-HR" dirty="0"/>
          </a:p>
        </p:txBody>
      </p:sp>
      <p:pic>
        <p:nvPicPr>
          <p:cNvPr id="7" name="Rezervirano mjesto sadržaja 6" descr="Winnie the &lt;strong&gt;Pooh&lt;/strong&gt;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18" y="1977572"/>
            <a:ext cx="4657567" cy="3999378"/>
          </a:xfrm>
        </p:spPr>
      </p:pic>
      <p:pic>
        <p:nvPicPr>
          <p:cNvPr id="8" name="Slika 7" descr="&lt;strong&gt;Let'S Do It&lt;/strong&gt; Reminder Post Note · Free image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1293697"/>
            <a:ext cx="4059353" cy="40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Prouči slijedeći primjer i zapiši ga u </a:t>
            </a:r>
            <a:r>
              <a:rPr lang="hr-HR" dirty="0" err="1" smtClean="0"/>
              <a:t>bilježicu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9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Prikupljanje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6.a je ispitano 12 učenika koje im je voće najdraže. Dobili smo slijedeće odgovore. 4 učenika je odgovorilo banana, 3 učenika je odgovorilo jabuka, 1 lubenica, 2 jagoda i 2 kruška. Prikaži ove odgovore tablicom frekvencije.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653175"/>
              </p:ext>
            </p:extLst>
          </p:nvPr>
        </p:nvGraphicFramePr>
        <p:xfrm>
          <a:off x="2489200" y="4136531"/>
          <a:ext cx="474435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3">
                  <a:extLst>
                    <a:ext uri="{9D8B030D-6E8A-4147-A177-3AD203B41FA5}">
                      <a16:colId xmlns:a16="http://schemas.microsoft.com/office/drawing/2014/main" val="2990627622"/>
                    </a:ext>
                  </a:extLst>
                </a:gridCol>
                <a:gridCol w="2465614">
                  <a:extLst>
                    <a:ext uri="{9D8B030D-6E8A-4147-A177-3AD203B41FA5}">
                      <a16:colId xmlns:a16="http://schemas.microsoft.com/office/drawing/2014/main" val="35756974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voće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frekvencija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54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banana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3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jabuka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8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lubenica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08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jagoda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74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kruška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Prikazivanje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Podatke koje smo prikupili i zapisali u tablici frekvencija prikaži stupčastim i linijskim dijagramom.</a:t>
            </a:r>
          </a:p>
          <a:p>
            <a:endParaRPr lang="hr-HR" dirty="0"/>
          </a:p>
        </p:txBody>
      </p:sp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3799132563"/>
              </p:ext>
            </p:extLst>
          </p:nvPr>
        </p:nvGraphicFramePr>
        <p:xfrm>
          <a:off x="1084944" y="3249386"/>
          <a:ext cx="4319814" cy="288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kon 8"/>
          <p:cNvGraphicFramePr/>
          <p:nvPr>
            <p:extLst>
              <p:ext uri="{D42A27DB-BD31-4B8C-83A1-F6EECF244321}">
                <p14:modId xmlns:p14="http://schemas.microsoft.com/office/powerpoint/2010/main" val="578815889"/>
              </p:ext>
            </p:extLst>
          </p:nvPr>
        </p:nvGraphicFramePr>
        <p:xfrm>
          <a:off x="5809380" y="3249386"/>
          <a:ext cx="4657234" cy="288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4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Zapiši zadatak u bilježnicu i riješi ga.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 tablicu frekvencije, stupčasti i linijski dijagram </a:t>
            </a:r>
            <a:r>
              <a:rPr lang="hr-HR" dirty="0" err="1" smtClean="0"/>
              <a:t>odgovorajući</a:t>
            </a:r>
            <a:r>
              <a:rPr lang="hr-HR" dirty="0" smtClean="0"/>
              <a:t> na slijedeće pitanje:</a:t>
            </a:r>
          </a:p>
          <a:p>
            <a:pPr lvl="1"/>
            <a:r>
              <a:rPr lang="hr-HR" dirty="0" smtClean="0"/>
              <a:t>Koliko djece u obitelji imaju prijatelji iz tvog razreda?</a:t>
            </a:r>
          </a:p>
          <a:p>
            <a:pPr marL="457200" lvl="1" indent="0">
              <a:buNone/>
            </a:pPr>
            <a:r>
              <a:rPr lang="hr-HR" dirty="0" smtClean="0"/>
              <a:t>UPUTA</a:t>
            </a:r>
            <a:r>
              <a:rPr lang="hr-HR" dirty="0" smtClean="0"/>
              <a:t>: Odgovore </a:t>
            </a:r>
            <a:r>
              <a:rPr lang="hr-HR" dirty="0" smtClean="0"/>
              <a:t>raspodijeli prema ponuđenim odgovorima u ovoj tablici.</a:t>
            </a:r>
          </a:p>
          <a:p>
            <a:pPr lvl="1"/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745866"/>
              </p:ext>
            </p:extLst>
          </p:nvPr>
        </p:nvGraphicFramePr>
        <p:xfrm>
          <a:off x="1955800" y="4035117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77735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0989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frekvencija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53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r>
                        <a:rPr lang="hr-HR" baseline="0" dirty="0" smtClean="0"/>
                        <a:t> dijete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8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2 djece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83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r>
                        <a:rPr lang="hr-HR" baseline="0" dirty="0" smtClean="0"/>
                        <a:t> djece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79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4 i</a:t>
                      </a:r>
                      <a:r>
                        <a:rPr lang="hr-HR" baseline="0" dirty="0" smtClean="0"/>
                        <a:t> više djece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951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8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Riješi </a:t>
            </a:r>
            <a:r>
              <a:rPr lang="hr-HR" dirty="0" err="1" smtClean="0"/>
              <a:t>izzi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Pronađi lekciju Prikaz i analiza podataka 1 i riješi zadatke 2., 3., 4., 5.</a:t>
            </a:r>
          </a:p>
          <a:p>
            <a:r>
              <a:rPr lang="hr-HR" dirty="0" smtClean="0"/>
              <a:t>Uputa: u 4. i 5. zadatku ima beskonačno mnogo primjera</a:t>
            </a:r>
            <a:r>
              <a:rPr lang="hr-HR" smtClean="0"/>
              <a:t>, riješi </a:t>
            </a:r>
            <a:r>
              <a:rPr lang="hr-HR" dirty="0" smtClean="0"/>
              <a:t>dva ili tri primjera.</a:t>
            </a:r>
          </a:p>
        </p:txBody>
      </p:sp>
    </p:spTree>
    <p:extLst>
      <p:ext uri="{BB962C8B-B14F-4D97-AF65-F5344CB8AC3E}">
        <p14:creationId xmlns:p14="http://schemas.microsoft.com/office/powerpoint/2010/main" val="20927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Riješi u bilježnicu zadatke iz udžbenika.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Stranica 70. – zadaci 36., 37., 40.a, b</a:t>
            </a:r>
          </a:p>
          <a:p>
            <a:pPr marL="0" indent="0">
              <a:buNone/>
            </a:pPr>
            <a:r>
              <a:rPr lang="hr-HR" dirty="0" smtClean="0"/>
              <a:t>UPUTA ZA 40.ZADATAK: Koliko je 50% od 50 bodova izračunaj napamet. Ako ti je teško ostale postotke izračunati napamet, izračunaj pomoću množenja kao što smo radili u prošloj lekciji.</a:t>
            </a:r>
          </a:p>
          <a:p>
            <a:pPr marL="0" indent="0">
              <a:buNone/>
            </a:pPr>
            <a:r>
              <a:rPr lang="hr-HR" dirty="0" smtClean="0"/>
              <a:t>60% računano 0.60 ∙ 50=</a:t>
            </a:r>
          </a:p>
          <a:p>
            <a:pPr marL="0" indent="0">
              <a:buNone/>
            </a:pPr>
            <a:r>
              <a:rPr lang="hr-HR" dirty="0" smtClean="0"/>
              <a:t>80% računamo 0.80 ∙ 50=</a:t>
            </a:r>
          </a:p>
          <a:p>
            <a:pPr marL="0" indent="0">
              <a:buNone/>
            </a:pPr>
            <a:r>
              <a:rPr lang="hr-HR" dirty="0" smtClean="0"/>
              <a:t>90% računamo 0.90 ∙ 50=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87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Projekti zadatak   (formativno vrednovanje)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 smtClean="0"/>
              <a:t>Baci igraću kockicu (kockica za Čovječe ne ljuti se) 20 puta. Podatke koje si dobio zapiši pomoću tablice frekvencija, stupčastim i linijskim dijagramom</a:t>
            </a:r>
            <a:r>
              <a:rPr lang="hr-HR" dirty="0" smtClean="0"/>
              <a:t>.</a:t>
            </a:r>
          </a:p>
          <a:p>
            <a:pPr marL="457200" indent="-457200">
              <a:buAutoNum type="arabicPeriod"/>
            </a:pPr>
            <a:r>
              <a:rPr lang="hr-HR" dirty="0" smtClean="0"/>
              <a:t>Pitaj 15 osoba koja im je najdraža boja. Ponuđeni su odgovori plava, crvena, žuta i bijela. Podatke koje si dobio zapiši pomoću tablice frekvencije, stupčastim i </a:t>
            </a:r>
            <a:r>
              <a:rPr lang="hr-HR" dirty="0" err="1" smtClean="0"/>
              <a:t>linijeskim</a:t>
            </a:r>
            <a:r>
              <a:rPr lang="hr-HR" dirty="0" smtClean="0"/>
              <a:t> dijagramom.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UPUTA: tablicu i dijagrame crtajte pomoću ravnala.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63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05464D0A-5F30-459B-A127-99EED5AB31C1}">
  <we:reference id="wa104380121" version="2.0.0.0" store="hr-H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27FE723-7E66-4139-AEFB-814539DAEEF1}">
  <we:reference id="wa104374274" version="1.0.0.0" store="hr-HR" storeType="OMEX"/>
  <we:alternateReferences>
    <we:reference id="WA104374274" version="1.0.0.0" store="WA10437427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102</TotalTime>
  <Words>382</Words>
  <Application>Microsoft Office PowerPoint</Application>
  <PresentationFormat>Široki zaslon</PresentationFormat>
  <Paragraphs>45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Prikaz i analiza podataka</vt:lpstr>
      <vt:lpstr>Danas nam je sretan dan, očekuje nas jednostavna lekcija koju smo dijelom već radili u 5. i u 6.razredu.</vt:lpstr>
      <vt:lpstr>Prouči slijedeći primjer i zapiši ga u bilježicu.</vt:lpstr>
      <vt:lpstr>Prikupljanje podataka</vt:lpstr>
      <vt:lpstr>Prikazivanje podataka</vt:lpstr>
      <vt:lpstr>Zapiši zadatak u bilježnicu i riješi ga.</vt:lpstr>
      <vt:lpstr>Riješi izzi</vt:lpstr>
      <vt:lpstr>Riješi u bilježnicu zadatke iz udžbenika.</vt:lpstr>
      <vt:lpstr>Projekti zadatak   (formativno vrednovanje)</vt:lpstr>
      <vt:lpstr>Uslikaj svoju bilježnicu i pošalji na jtolj173@gmail.com </vt:lpstr>
      <vt:lpstr>I na kraju malo zabave.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i analiza podataka</dc:title>
  <dc:creator>JL</dc:creator>
  <cp:lastModifiedBy>JL</cp:lastModifiedBy>
  <cp:revision>12</cp:revision>
  <dcterms:created xsi:type="dcterms:W3CDTF">2020-03-29T16:41:07Z</dcterms:created>
  <dcterms:modified xsi:type="dcterms:W3CDTF">2020-03-30T06:28:50Z</dcterms:modified>
</cp:coreProperties>
</file>