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3.png" ContentType="image/png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5720" y="246240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282060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09088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350604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572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09088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350604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675720" y="1993320"/>
            <a:ext cx="4185360" cy="911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5720" y="1993320"/>
            <a:ext cx="4185360" cy="911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282060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75720" y="246240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282060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209088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350604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67572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6"/>
          <p:cNvSpPr>
            <a:spLocks noGrp="1"/>
          </p:cNvSpPr>
          <p:nvPr>
            <p:ph type="body"/>
          </p:nvPr>
        </p:nvSpPr>
        <p:spPr>
          <a:xfrm>
            <a:off x="209088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5" name="PlaceHolder 7"/>
          <p:cNvSpPr>
            <a:spLocks noGrp="1"/>
          </p:cNvSpPr>
          <p:nvPr>
            <p:ph type="body"/>
          </p:nvPr>
        </p:nvSpPr>
        <p:spPr>
          <a:xfrm>
            <a:off x="350604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675720" y="1993320"/>
            <a:ext cx="4185360" cy="911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282060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75720" y="246240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282060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209088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3506040" y="216108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67572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209088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3506040" y="2462400"/>
            <a:ext cx="1347480" cy="274680"/>
          </a:xfrm>
          <a:prstGeom prst="rect">
            <a:avLst/>
          </a:prstGeom>
        </p:spPr>
        <p:txBody>
          <a:bodyPr lIns="0" rIns="0" tIns="0" bIns="0">
            <a:normAutofit fontScale="12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57600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2820600" y="246240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2820600" y="2161080"/>
            <a:ext cx="2042280" cy="27468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5720" y="2462400"/>
            <a:ext cx="4185360" cy="27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sr-Latn-RS" sz="5400" spc="-1" strike="noStrike">
                <a:solidFill>
                  <a:srgbClr val="90c226"/>
                </a:solidFill>
                <a:latin typeface="Trebuchet MS"/>
              </a:rPr>
              <a:t>Uredite stil naslova matrice</a:t>
            </a:r>
            <a:endParaRPr b="0" lang="sr-Latn-R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C997345-7F1F-42EC-9144-D414BF7B0521}" type="datetime">
              <a:rPr b="0" lang="hr-HR" sz="900" spc="-1" strike="noStrike">
                <a:solidFill>
                  <a:srgbClr val="8b8b8b"/>
                </a:solidFill>
                <a:latin typeface="Trebuchet MS"/>
              </a:rPr>
              <a:t>24.03.20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900759C-12AB-4B67-9460-4746BBFD015D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Kliknite za uređivanje oblika teksta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Druga razina konture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Treća razina konture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Četvrta razina kontura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404040"/>
                </a:solidFill>
                <a:latin typeface="Trebuchet MS"/>
              </a:rPr>
              <a:t>Peta razina kontura</a:t>
            </a:r>
            <a:endParaRPr b="0" lang="sr-Latn-R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404040"/>
                </a:solidFill>
                <a:latin typeface="Trebuchet MS"/>
              </a:rPr>
              <a:t>Šesta razina kontura</a:t>
            </a:r>
            <a:endParaRPr b="0" lang="sr-Latn-R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404040"/>
                </a:solidFill>
                <a:latin typeface="Trebuchet MS"/>
              </a:rPr>
              <a:t>Sedma razina konture</a:t>
            </a:r>
            <a:endParaRPr b="0" lang="sr-Latn-R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1498680"/>
            <a:ext cx="3854160" cy="12780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sr-Latn-RS" sz="2000" spc="-1" strike="noStrike">
                <a:solidFill>
                  <a:srgbClr val="90c226"/>
                </a:solidFill>
                <a:latin typeface="Trebuchet MS"/>
              </a:rPr>
              <a:t>Uredite stil naslova matrice</a:t>
            </a:r>
            <a:endParaRPr b="0" lang="sr-Latn-RS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4760640" y="514800"/>
            <a:ext cx="4513320" cy="552600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Uredite stilove teksta matrice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600" spc="-1" strike="noStrike">
                <a:solidFill>
                  <a:srgbClr val="404040"/>
                </a:solidFill>
                <a:latin typeface="Trebuchet MS"/>
              </a:rPr>
              <a:t>Druga razina</a:t>
            </a:r>
            <a:endParaRPr b="0" lang="sr-Latn-R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Treća razina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Četvrta razina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Peta razina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body"/>
          </p:nvPr>
        </p:nvSpPr>
        <p:spPr>
          <a:xfrm>
            <a:off x="677160" y="2777040"/>
            <a:ext cx="3854160" cy="25840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Uredite stilove teksta matrice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29EA836-9DDB-47D5-BE46-0E484C565BC0}" type="datetime">
              <a:rPr b="0" lang="hr-HR" sz="900" spc="-1" strike="noStrike">
                <a:solidFill>
                  <a:srgbClr val="8b8b8b"/>
                </a:solidFill>
                <a:latin typeface="Trebuchet MS"/>
              </a:rPr>
              <a:t>24.03.20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79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B0184DC-FCAF-45B4-AFDD-13A41CE69C6C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7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9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6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7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sr-Latn-RS" sz="3600" spc="-1" strike="noStrike">
                <a:solidFill>
                  <a:srgbClr val="90c226"/>
                </a:solidFill>
                <a:latin typeface="Trebuchet MS"/>
              </a:rPr>
              <a:t>Uredite stil naslova matrice</a:t>
            </a:r>
            <a:endParaRPr b="0" lang="sr-Latn-R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8" name="PlaceHolder 13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2400" spc="-1" strike="noStrike">
                <a:solidFill>
                  <a:srgbClr val="404040"/>
                </a:solidFill>
                <a:latin typeface="Trebuchet MS"/>
              </a:rPr>
              <a:t>Uredite stilove teksta matrice</a:t>
            </a:r>
            <a:endParaRPr b="0" lang="sr-Latn-R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9" name="PlaceHolder 14"/>
          <p:cNvSpPr>
            <a:spLocks noGrp="1"/>
          </p:cNvSpPr>
          <p:nvPr>
            <p:ph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Uredite stilove teksta matrice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600" spc="-1" strike="noStrike">
                <a:solidFill>
                  <a:srgbClr val="404040"/>
                </a:solidFill>
                <a:latin typeface="Trebuchet MS"/>
              </a:rPr>
              <a:t>Druga razina</a:t>
            </a:r>
            <a:endParaRPr b="0" lang="sr-Latn-R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Treća razina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Četvrta razina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Peta razina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0" name="PlaceHolder 15"/>
          <p:cNvSpPr>
            <a:spLocks noGrp="1"/>
          </p:cNvSpPr>
          <p:nvPr>
            <p:ph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2400" spc="-1" strike="noStrike">
                <a:solidFill>
                  <a:srgbClr val="404040"/>
                </a:solidFill>
                <a:latin typeface="Trebuchet MS"/>
              </a:rPr>
              <a:t>Uredite stilove teksta matrice</a:t>
            </a:r>
            <a:endParaRPr b="0" lang="sr-Latn-R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1" name="PlaceHolder 16"/>
          <p:cNvSpPr>
            <a:spLocks noGrp="1"/>
          </p:cNvSpPr>
          <p:nvPr>
            <p:ph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Uredite stilove teksta matrice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600" spc="-1" strike="noStrike">
                <a:solidFill>
                  <a:srgbClr val="404040"/>
                </a:solidFill>
                <a:latin typeface="Trebuchet MS"/>
              </a:rPr>
              <a:t>Druga razina</a:t>
            </a:r>
            <a:endParaRPr b="0" lang="sr-Latn-R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Treća razina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Četvrta razina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200" spc="-1" strike="noStrike">
                <a:solidFill>
                  <a:srgbClr val="404040"/>
                </a:solidFill>
                <a:latin typeface="Trebuchet MS"/>
              </a:rPr>
              <a:t>Peta razina</a:t>
            </a:r>
            <a:endParaRPr b="0" lang="sr-Latn-R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2" name="PlaceHolder 17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611B8FA-8214-4297-A629-E6869ACCD2DA}" type="datetime">
              <a:rPr b="0" lang="hr-HR" sz="900" spc="-1" strike="noStrike">
                <a:solidFill>
                  <a:srgbClr val="8b8b8b"/>
                </a:solidFill>
                <a:latin typeface="Trebuchet MS"/>
              </a:rPr>
              <a:t>24.03.20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133" name="PlaceHolder 18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34" name="PlaceHolder 19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7944ABF-957F-4897-BC1A-8BE526570F9D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hyperlink" Target="https://www.youtube.com/watch?v=8W7--fXAAM8" TargetMode="External"/><Relationship Id="rId3" Type="http://schemas.openxmlformats.org/officeDocument/2006/relationships/hyperlink" Target="https://www.youtube.com/watch?v=8W7--fXAAM8" TargetMode="External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sr-Latn-RS" sz="5400" spc="-1" strike="noStrike">
                <a:solidFill>
                  <a:srgbClr val="90c226"/>
                </a:solidFill>
                <a:latin typeface="Trebuchet MS"/>
              </a:rPr>
              <a:t>RAČUNANJE POSTOTNOG IZNOSA</a:t>
            </a:r>
            <a:endParaRPr b="0" lang="sr-Latn-R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808080"/>
                </a:solidFill>
                <a:latin typeface="Trebuchet MS"/>
              </a:rPr>
              <a:t>Udžbenik, od 60. do 64.stranice</a:t>
            </a:r>
            <a:endParaRPr b="0" lang="hr-HR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808080"/>
                </a:solidFill>
                <a:latin typeface="Trebuchet MS"/>
              </a:rPr>
              <a:t>Izzy, Prikaz i analiza podataka, 7.1.Računanje postotnog iznosa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677160" y="1498680"/>
            <a:ext cx="3854160" cy="12780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sr-Latn-RS" sz="2000" spc="-1" strike="noStrike">
                <a:solidFill>
                  <a:srgbClr val="90c226"/>
                </a:solidFill>
                <a:latin typeface="Trebuchet MS"/>
              </a:rPr>
              <a:t>Prisjetimo se!</a:t>
            </a:r>
            <a:br/>
            <a:r>
              <a:rPr b="0" lang="sr-Latn-RS" sz="2000" spc="-1" strike="noStrike">
                <a:solidFill>
                  <a:srgbClr val="90c226"/>
                </a:solidFill>
                <a:latin typeface="Trebuchet MS"/>
              </a:rPr>
              <a:t>Zapiši naslov u bilježnicu i riješi.</a:t>
            </a:r>
            <a:br/>
            <a:endParaRPr b="0" lang="sr-Latn-RS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4760640" y="514800"/>
            <a:ext cx="4513320" cy="5526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1.A        3%= 3/100 (Svaki postotak zapisujemo u obliku razlomka s nazivnikom 100). Ovaj razlomak ne mogu skratiti.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1.F       60%= 60/100= 3/5 (Razlomak 60/100 mogu skratiti s 20 i nakon toga dobijem 3/5. Ja ovdje ne mogu pisati one kose crte kad kratim, vi ih pišite u bilježnicu.)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2.A       4/25= 16/100=16% (Nazivnik 25 moram proširiti do nazivnika 100 jer ću na taj način znati o kojem je postotku riječ. Svaki postotak mora imati nazivnik 100. 4∙25= 100 znači proširila sam i brojnik i nazivnik sa 4.)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3.A       Obojana su 2 dijela, od 8. Zapišem to kao razlomak 2/8= 1/4 (Skratila sam razlomak sa 2.) Sada moram proširiti razlomak do nazivnika 100. 1/4=25/100=25% (proširila sam razlomak s 25 zato što je 4∙25=100, a to znači i brojnik i nazivnik pomnoži sa 25.)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677160" y="2777040"/>
            <a:ext cx="3854160" cy="2584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1.Prouči u udžbeniku primjer 1.a, 2.a,b i 3.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2.Prouči riješene primjere s desne strane, a zatim riješi zadatak 1.b,c,d,e; 2.b,c, 3.b,c,d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UPOZORENJE: Ne mogu razlomke pisati normalno, mogu samo s ovom kosom crtom 3/100. Vi ih u bilježnicu pišite kao i do sada.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I kod skraćivanje ne mogu pisati one kose crte, vi ih pišite.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3. Prouči 4.primjer i riješi u bilježnicu 5. i 6.zadatak.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677160" y="1498680"/>
            <a:ext cx="3854160" cy="1278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r-Latn-RS" sz="2000" spc="-1" strike="noStrike">
                <a:solidFill>
                  <a:srgbClr val="90c226"/>
                </a:solidFill>
                <a:latin typeface="Trebuchet MS"/>
              </a:rPr>
              <a:t>Prouči podnaslov Osnovni zadaci o postotku (62.str) i pogledaj video</a:t>
            </a:r>
            <a:endParaRPr b="0" lang="sr-Latn-RS" sz="20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77" name="8W7--fXAAM8" descr=""/>
          <p:cNvPicPr/>
          <p:nvPr/>
        </p:nvPicPr>
        <p:blipFill>
          <a:blip r:embed="rId1"/>
          <a:stretch/>
        </p:blipFill>
        <p:spPr>
          <a:xfrm>
            <a:off x="4730760" y="1992240"/>
            <a:ext cx="4571640" cy="2571480"/>
          </a:xfrm>
          <a:prstGeom prst="rect">
            <a:avLst/>
          </a:prstGeom>
          <a:ln>
            <a:noFill/>
          </a:ln>
        </p:spPr>
      </p:pic>
      <p:sp>
        <p:nvSpPr>
          <p:cNvPr id="178" name="TextShape 2"/>
          <p:cNvSpPr txBox="1"/>
          <p:nvPr/>
        </p:nvSpPr>
        <p:spPr>
          <a:xfrm>
            <a:off x="677160" y="2777040"/>
            <a:ext cx="3854160" cy="258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 u="sng">
                <a:solidFill>
                  <a:srgbClr val="b2d76d"/>
                </a:solidFill>
                <a:uFillTx/>
                <a:latin typeface="Trebuchet MS"/>
                <a:hlinkClick r:id="rId2"/>
              </a:rPr>
              <a:t>https://www.youtube.com/watch?v=8W7--</a:t>
            </a:r>
            <a:r>
              <a:rPr b="0" lang="sr-Latn-RS" sz="1400" spc="-1" strike="noStrike" u="sng">
                <a:solidFill>
                  <a:srgbClr val="b2d76d"/>
                </a:solidFill>
                <a:uFillTx/>
                <a:latin typeface="Trebuchet MS"/>
                <a:hlinkClick r:id="rId3"/>
              </a:rPr>
              <a:t>fXAAM8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677160" y="1498680"/>
            <a:ext cx="3854160" cy="1278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r-Latn-RS" sz="2000" spc="-1" strike="noStrike">
                <a:solidFill>
                  <a:srgbClr val="90c226"/>
                </a:solidFill>
                <a:latin typeface="Trebuchet MS"/>
              </a:rPr>
              <a:t>Riješi u bilježnicu</a:t>
            </a:r>
            <a:endParaRPr b="0" lang="sr-Latn-RS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4760640" y="514800"/>
            <a:ext cx="4513320" cy="5526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7.A     20% od 75= 20% ∙75= 0.2 ∙75=15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(Postotak 20% uvijek prvo pretvorimo u decimalni broj i to tako da ga podijelimo 100. Zašto? Ako 20% zapišemo kao razlomak 20%= 20/100, razlomkova crta nam znači dijeljenje. Sa 100 dijelimo tako da decimalnu točku pomičemo 2 mjesta u lijevo. Ako nemam decimalnu točku kao što ju nemamo niti kod 20% ona je „nevidljiva” i nalazi se na kraju.) Napravi pomoćni račun i pomoži u bilježnici 0.2∙75.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677160" y="2777040"/>
            <a:ext cx="3854160" cy="2584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1.Prouči primjer 5., 6. i 7.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2.Prouči primjer s desne strane i riješi 7.b, d.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677160" y="1498680"/>
            <a:ext cx="3854160" cy="1278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sr-Latn-RS" sz="2000" spc="-1" strike="noStrike">
                <a:solidFill>
                  <a:srgbClr val="90c226"/>
                </a:solidFill>
                <a:latin typeface="Trebuchet MS"/>
              </a:rPr>
              <a:t>Zadatke za vježbu riješi u bilježnicu.</a:t>
            </a:r>
            <a:endParaRPr b="0" lang="sr-Latn-RS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760640" y="514800"/>
            <a:ext cx="4513320" cy="5526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Stranica 63.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11.a,b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12.a,b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13.a,b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14.a,b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17.a,b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18.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20.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22.a, b., c.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r-Latn-RS" sz="1800" spc="-1" strike="noStrike">
                <a:solidFill>
                  <a:srgbClr val="404040"/>
                </a:solidFill>
                <a:latin typeface="Trebuchet MS"/>
              </a:rPr>
              <a:t>24.</a:t>
            </a: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677160" y="2777040"/>
            <a:ext cx="3854160" cy="2584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1400" spc="-1" strike="noStrike">
                <a:solidFill>
                  <a:srgbClr val="404040"/>
                </a:solidFill>
                <a:latin typeface="Trebuchet MS"/>
              </a:rPr>
              <a:t>Svoj školski rad uslikaj i pošalji mi na jtolj173@gmail.com</a:t>
            </a:r>
            <a:endParaRPr b="0" lang="sr-Latn-RS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sr-Latn-RS" sz="3600" spc="-1" strike="noStrike">
                <a:solidFill>
                  <a:srgbClr val="90c226"/>
                </a:solidFill>
                <a:latin typeface="Trebuchet MS"/>
              </a:rPr>
              <a:t>Domaća zadaća</a:t>
            </a:r>
            <a:endParaRPr b="0" lang="sr-Latn-R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sr-Latn-RS" sz="2400" spc="-1" strike="noStrike">
                <a:solidFill>
                  <a:srgbClr val="404040"/>
                </a:solidFill>
                <a:latin typeface="Trebuchet MS"/>
              </a:rPr>
              <a:t>Riješi 1. i 5. zadatak u Izzyiju.</a:t>
            </a:r>
            <a:endParaRPr b="0" lang="sr-Latn-R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87" name="Rezervirano mjesto sadržaja 4" descr=""/>
          <p:cNvPicPr/>
          <p:nvPr/>
        </p:nvPicPr>
        <p:blipFill>
          <a:blip r:embed="rId1"/>
          <a:stretch/>
        </p:blipFill>
        <p:spPr>
          <a:xfrm>
            <a:off x="676440" y="3212640"/>
            <a:ext cx="4184280" cy="2353680"/>
          </a:xfrm>
          <a:prstGeom prst="rect">
            <a:avLst/>
          </a:prstGeom>
          <a:ln>
            <a:noFill/>
          </a:ln>
        </p:spPr>
      </p:pic>
      <p:sp>
        <p:nvSpPr>
          <p:cNvPr id="188" name="TextShape 3"/>
          <p:cNvSpPr txBox="1"/>
          <p:nvPr/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endParaRPr b="0" lang="sr-Latn-R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89" name="Rezervirano mjesto sadržaja 8" descr=""/>
          <p:cNvPicPr/>
          <p:nvPr/>
        </p:nvPicPr>
        <p:blipFill>
          <a:blip r:embed="rId2"/>
          <a:stretch/>
        </p:blipFill>
        <p:spPr>
          <a:xfrm>
            <a:off x="5087880" y="3211920"/>
            <a:ext cx="4185720" cy="2354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Application>LibreOffice/6.2.5.2$Windows_X86_64 LibreOffice_project/1ec314fa52f458adc18c4f025c545a4e8b22c159</Application>
  <Words>448</Words>
  <Paragraphs>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2020-03-23T07:58:52Z</dcterms:created>
  <dc:creator>JL</dc:creator>
  <dc:description/>
  <dc:language>hr-HR</dc:language>
  <cp:lastModifiedBy>JL</cp:lastModifiedBy>
  <dcterms:modified xsi:type="dcterms:W3CDTF">2020-03-23T11:53:08Z</dcterms:modified>
  <cp:revision>9</cp:revision>
  <dc:subject/>
  <dc:title>RAČUNANJE POSTOTNOG IZNOSA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