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443" r:id="rId2"/>
    <p:sldId id="391" r:id="rId3"/>
    <p:sldId id="389" r:id="rId4"/>
    <p:sldId id="437" r:id="rId5"/>
    <p:sldId id="411" r:id="rId6"/>
    <p:sldId id="386" r:id="rId7"/>
    <p:sldId id="413" r:id="rId8"/>
    <p:sldId id="442" r:id="rId9"/>
    <p:sldId id="42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A81B5"/>
    <a:srgbClr val="A3EBFF"/>
    <a:srgbClr val="0097BE"/>
    <a:srgbClr val="E2CFF1"/>
    <a:srgbClr val="DD9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0" autoAdjust="0"/>
    <p:restoredTop sz="94660"/>
  </p:normalViewPr>
  <p:slideViewPr>
    <p:cSldViewPr snapToGrid="0">
      <p:cViewPr>
        <p:scale>
          <a:sx n="70" d="100"/>
          <a:sy n="70" d="100"/>
        </p:scale>
        <p:origin x="-137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294CC-9441-4E46-9B4D-D91837DA8B36}" type="datetimeFigureOut">
              <a:rPr lang="hr-HR" smtClean="0"/>
              <a:t>13.4.2020.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CAD0E-F9D4-4605-8C75-350FD8180E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565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D6B6-3643-43F6-B122-60939E56DD97}" type="datetimeFigureOut">
              <a:rPr lang="hr-HR" smtClean="0"/>
              <a:t>13.4.2020.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3A8-44AF-4EE2-BF1A-A5E82767CD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913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D6B6-3643-43F6-B122-60939E56DD97}" type="datetimeFigureOut">
              <a:rPr lang="hr-HR" smtClean="0"/>
              <a:t>13.4.2020.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3A8-44AF-4EE2-BF1A-A5E82767CD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7828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D6B6-3643-43F6-B122-60939E56DD97}" type="datetimeFigureOut">
              <a:rPr lang="hr-HR" smtClean="0"/>
              <a:t>13.4.2020.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3A8-44AF-4EE2-BF1A-A5E82767CD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7347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D6B6-3643-43F6-B122-60939E56DD97}" type="datetimeFigureOut">
              <a:rPr lang="hr-HR" smtClean="0"/>
              <a:t>13.4.2020.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3A8-44AF-4EE2-BF1A-A5E82767CD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2548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D6B6-3643-43F6-B122-60939E56DD97}" type="datetimeFigureOut">
              <a:rPr lang="hr-HR" smtClean="0"/>
              <a:t>13.4.2020.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3A8-44AF-4EE2-BF1A-A5E82767CD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194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D6B6-3643-43F6-B122-60939E56DD97}" type="datetimeFigureOut">
              <a:rPr lang="hr-HR" smtClean="0"/>
              <a:t>13.4.2020.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3A8-44AF-4EE2-BF1A-A5E82767CD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085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D6B6-3643-43F6-B122-60939E56DD97}" type="datetimeFigureOut">
              <a:rPr lang="hr-HR" smtClean="0"/>
              <a:t>13.4.2020.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3A8-44AF-4EE2-BF1A-A5E82767CD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4408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D6B6-3643-43F6-B122-60939E56DD97}" type="datetimeFigureOut">
              <a:rPr lang="hr-HR" smtClean="0"/>
              <a:t>13.4.2020.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3A8-44AF-4EE2-BF1A-A5E82767CD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828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D6B6-3643-43F6-B122-60939E56DD97}" type="datetimeFigureOut">
              <a:rPr lang="hr-HR" smtClean="0"/>
              <a:t>13.4.2020.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3A8-44AF-4EE2-BF1A-A5E82767CD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096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D6B6-3643-43F6-B122-60939E56DD97}" type="datetimeFigureOut">
              <a:rPr lang="hr-HR" smtClean="0"/>
              <a:t>13.4.2020.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3A8-44AF-4EE2-BF1A-A5E82767CD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370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D6B6-3643-43F6-B122-60939E56DD97}" type="datetimeFigureOut">
              <a:rPr lang="hr-HR" smtClean="0"/>
              <a:t>13.4.2020.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3A8-44AF-4EE2-BF1A-A5E82767CD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653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3D6B6-3643-43F6-B122-60939E56DD97}" type="datetimeFigureOut">
              <a:rPr lang="hr-HR" smtClean="0"/>
              <a:t>13.4.2020.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B43A8-44AF-4EE2-BF1A-A5E82767CD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864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187355" y="1241945"/>
            <a:ext cx="6823881" cy="34938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6600" b="1" dirty="0" smtClean="0">
                <a:solidFill>
                  <a:srgbClr val="FF0000"/>
                </a:solidFill>
              </a:rPr>
              <a:t>ŽIVOTNI PUT ČOVJEKA</a:t>
            </a:r>
            <a:endParaRPr lang="hr-HR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75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elica: peterokut 1">
            <a:extLst>
              <a:ext uri="{FF2B5EF4-FFF2-40B4-BE49-F238E27FC236}">
                <a16:creationId xmlns:a16="http://schemas.microsoft.com/office/drawing/2014/main" xmlns="" id="{1F9C6813-2DA7-489F-8632-45B4B3309B1F}"/>
              </a:ext>
            </a:extLst>
          </p:cNvPr>
          <p:cNvSpPr/>
          <p:nvPr/>
        </p:nvSpPr>
        <p:spPr>
          <a:xfrm rot="5400000">
            <a:off x="7654167" y="41138"/>
            <a:ext cx="1386551" cy="1301008"/>
          </a:xfrm>
          <a:prstGeom prst="homePlate">
            <a:avLst>
              <a:gd name="adj" fmla="val 29913"/>
            </a:avLst>
          </a:prstGeom>
          <a:solidFill>
            <a:srgbClr val="0097BE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AFCF5577-5E25-440E-85F7-285328965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101" y="200760"/>
            <a:ext cx="15286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U krugu života</a:t>
            </a:r>
          </a:p>
        </p:txBody>
      </p:sp>
      <p:sp>
        <p:nvSpPr>
          <p:cNvPr id="4" name="Oblačić za govor: pravokutnik sa zaobljenim kutovima 3">
            <a:extLst>
              <a:ext uri="{FF2B5EF4-FFF2-40B4-BE49-F238E27FC236}">
                <a16:creationId xmlns:a16="http://schemas.microsoft.com/office/drawing/2014/main" xmlns="" id="{D97C2CC1-34E4-4E0C-850E-F08F2CBCB170}"/>
              </a:ext>
            </a:extLst>
          </p:cNvPr>
          <p:cNvSpPr/>
          <p:nvPr/>
        </p:nvSpPr>
        <p:spPr>
          <a:xfrm>
            <a:off x="1201462" y="852058"/>
            <a:ext cx="5687610" cy="1012253"/>
          </a:xfrm>
          <a:prstGeom prst="wedgeRoundRectCallout">
            <a:avLst>
              <a:gd name="adj1" fmla="val 62171"/>
              <a:gd name="adj2" fmla="val 4585"/>
              <a:gd name="adj3" fmla="val 16667"/>
            </a:avLst>
          </a:prstGeom>
          <a:noFill/>
          <a:ln w="28575">
            <a:solidFill>
              <a:srgbClr val="0097B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solidFill>
                <a:srgbClr val="B2BBC4"/>
              </a:solidFill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B27784CA-0102-474B-A20B-F5A48591E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549" y="961750"/>
            <a:ext cx="53625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sr-Latn-RS" sz="2400" dirty="0">
                <a:latin typeface="Comic Sans MS" panose="030F0702030302020204" pitchFamily="66" charset="0"/>
              </a:rPr>
              <a:t>Kako se čovjek prilagodio godišnjim i dnevno-noćnim promjenama?</a:t>
            </a:r>
            <a:endParaRPr lang="hr-HR" altLang="sr-Latn-RS" sz="2400" dirty="0">
              <a:latin typeface="Comic Sans MS" panose="030F0702030302020204" pitchFamily="66" charset="0"/>
            </a:endParaRPr>
          </a:p>
        </p:txBody>
      </p:sp>
      <p:pic>
        <p:nvPicPr>
          <p:cNvPr id="6" name="Picture 2" descr="Slikovni rezultat za spajalica">
            <a:extLst>
              <a:ext uri="{FF2B5EF4-FFF2-40B4-BE49-F238E27FC236}">
                <a16:creationId xmlns:a16="http://schemas.microsoft.com/office/drawing/2014/main" xmlns="" id="{687965A0-6B86-4002-AA46-F215AC348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r="50000"/>
          <a:stretch>
            <a:fillRect/>
          </a:stretch>
        </p:blipFill>
        <p:spPr bwMode="auto">
          <a:xfrm>
            <a:off x="1174644" y="510316"/>
            <a:ext cx="5127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06925DE1-A707-4F2B-9AFA-9995471D81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79" t="9246" r="58544" b="47972"/>
          <a:stretch/>
        </p:blipFill>
        <p:spPr>
          <a:xfrm>
            <a:off x="852255" y="2373645"/>
            <a:ext cx="3524436" cy="352260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93CB272A-FA7B-44E2-8F8C-5CE8B57340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09" t="52449" r="62427" b="4996"/>
          <a:stretch/>
        </p:blipFill>
        <p:spPr>
          <a:xfrm>
            <a:off x="5073156" y="2344894"/>
            <a:ext cx="2645545" cy="355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8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elica: peterokut 1">
            <a:extLst>
              <a:ext uri="{FF2B5EF4-FFF2-40B4-BE49-F238E27FC236}">
                <a16:creationId xmlns:a16="http://schemas.microsoft.com/office/drawing/2014/main" xmlns="" id="{1F9C6813-2DA7-489F-8632-45B4B3309B1F}"/>
              </a:ext>
            </a:extLst>
          </p:cNvPr>
          <p:cNvSpPr/>
          <p:nvPr/>
        </p:nvSpPr>
        <p:spPr>
          <a:xfrm rot="5400000">
            <a:off x="7654167" y="41138"/>
            <a:ext cx="1386551" cy="1301008"/>
          </a:xfrm>
          <a:prstGeom prst="homePlate">
            <a:avLst>
              <a:gd name="adj" fmla="val 29913"/>
            </a:avLst>
          </a:prstGeom>
          <a:solidFill>
            <a:srgbClr val="0097BE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AFCF5577-5E25-440E-85F7-285328965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101" y="200760"/>
            <a:ext cx="15286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U krugu života</a:t>
            </a:r>
          </a:p>
        </p:txBody>
      </p:sp>
      <p:sp>
        <p:nvSpPr>
          <p:cNvPr id="7" name="Dijagram toka: Kraj 6">
            <a:extLst>
              <a:ext uri="{FF2B5EF4-FFF2-40B4-BE49-F238E27FC236}">
                <a16:creationId xmlns:a16="http://schemas.microsoft.com/office/drawing/2014/main" xmlns="" id="{78247820-FC79-42E4-9BCE-747F26BE9599}"/>
              </a:ext>
            </a:extLst>
          </p:cNvPr>
          <p:cNvSpPr/>
          <p:nvPr/>
        </p:nvSpPr>
        <p:spPr>
          <a:xfrm>
            <a:off x="1167967" y="3248024"/>
            <a:ext cx="7223558" cy="1771651"/>
          </a:xfrm>
          <a:prstGeom prst="flowChartTerminator">
            <a:avLst/>
          </a:prstGeom>
          <a:solidFill>
            <a:srgbClr val="A3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2400">
              <a:solidFill>
                <a:srgbClr val="E27ACE"/>
              </a:solidFill>
            </a:endParaRP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BEDDEB79-7D72-490E-B8D0-9DAFFBC6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812" y="3756190"/>
            <a:ext cx="589510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sr-Latn-RS" b="1" dirty="0">
                <a:latin typeface="Comic Sans MS" panose="030F0702030302020204" pitchFamily="66" charset="0"/>
              </a:rPr>
              <a:t>Život u stripu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dirty="0">
                <a:latin typeface="Comic Sans MS" panose="030F0702030302020204" pitchFamily="66" charset="0"/>
              </a:rPr>
              <a:t>RB, str. </a:t>
            </a:r>
            <a:r>
              <a:rPr lang="hr-HR" altLang="sr-Latn-RS" dirty="0" smtClean="0">
                <a:latin typeface="Comic Sans MS" panose="030F0702030302020204" pitchFamily="66" charset="0"/>
              </a:rPr>
              <a:t>51. </a:t>
            </a:r>
            <a:r>
              <a:rPr lang="hr-HR" altLang="sr-Latn-RS" sz="2000" dirty="0" smtClean="0">
                <a:latin typeface="Comic Sans MS" panose="030F0702030302020204" pitchFamily="66" charset="0"/>
              </a:rPr>
              <a:t>1.2.i 3. </a:t>
            </a:r>
            <a:r>
              <a:rPr lang="hr-HR" altLang="sr-Latn-RS" dirty="0" smtClean="0">
                <a:latin typeface="Comic Sans MS" panose="030F0702030302020204" pitchFamily="66" charset="0"/>
              </a:rPr>
              <a:t>zadatak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dirty="0" smtClean="0">
                <a:latin typeface="Comic Sans MS" panose="030F0702030302020204" pitchFamily="66" charset="0"/>
              </a:rPr>
              <a:t>4.a i b ne trebate rješavati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dirty="0">
              <a:latin typeface="Comic Sans MS" panose="030F0702030302020204" pitchFamily="66" charset="0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E952AB2C-F7F6-4C70-AE75-20F27B156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43829" b="15573"/>
          <a:stretch>
            <a:fillRect/>
          </a:stretch>
        </p:blipFill>
        <p:spPr bwMode="auto">
          <a:xfrm>
            <a:off x="1279529" y="3596304"/>
            <a:ext cx="9556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6D6DA22F-6C7E-47EE-BA08-95B660C6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68" t="27222" r="64375" b="55926"/>
          <a:stretch/>
        </p:blipFill>
        <p:spPr>
          <a:xfrm>
            <a:off x="278061" y="524250"/>
            <a:ext cx="2201186" cy="2138605"/>
          </a:xfrm>
          <a:prstGeom prst="rect">
            <a:avLst/>
          </a:prstGeom>
        </p:spPr>
      </p:pic>
      <p:pic>
        <p:nvPicPr>
          <p:cNvPr id="3074" name="Picture 2" descr="Slikovni rezultat za homework cartoon transparent">
            <a:extLst>
              <a:ext uri="{FF2B5EF4-FFF2-40B4-BE49-F238E27FC236}">
                <a16:creationId xmlns:a16="http://schemas.microsoft.com/office/drawing/2014/main" xmlns="" id="{A1EF40AB-ACCD-4F07-B785-0A47525F92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78" t="15520" r="7237" b="13111"/>
          <a:stretch/>
        </p:blipFill>
        <p:spPr bwMode="auto">
          <a:xfrm>
            <a:off x="3397388" y="780402"/>
            <a:ext cx="3254260" cy="293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23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elica: peterokut 1">
            <a:extLst>
              <a:ext uri="{FF2B5EF4-FFF2-40B4-BE49-F238E27FC236}">
                <a16:creationId xmlns:a16="http://schemas.microsoft.com/office/drawing/2014/main" xmlns="" id="{1F9C6813-2DA7-489F-8632-45B4B3309B1F}"/>
              </a:ext>
            </a:extLst>
          </p:cNvPr>
          <p:cNvSpPr/>
          <p:nvPr/>
        </p:nvSpPr>
        <p:spPr>
          <a:xfrm rot="5400000">
            <a:off x="7654167" y="41138"/>
            <a:ext cx="1386551" cy="1301008"/>
          </a:xfrm>
          <a:prstGeom prst="homePlate">
            <a:avLst>
              <a:gd name="adj" fmla="val 29913"/>
            </a:avLst>
          </a:prstGeom>
          <a:solidFill>
            <a:srgbClr val="0097BE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AFCF5577-5E25-440E-85F7-285328965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101" y="200760"/>
            <a:ext cx="15286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U krugu života</a:t>
            </a:r>
          </a:p>
        </p:txBody>
      </p:sp>
      <p:sp>
        <p:nvSpPr>
          <p:cNvPr id="7" name="Dijagram toka: Kraj 6">
            <a:extLst>
              <a:ext uri="{FF2B5EF4-FFF2-40B4-BE49-F238E27FC236}">
                <a16:creationId xmlns:a16="http://schemas.microsoft.com/office/drawing/2014/main" xmlns="" id="{78247820-FC79-42E4-9BCE-747F26BE9599}"/>
              </a:ext>
            </a:extLst>
          </p:cNvPr>
          <p:cNvSpPr/>
          <p:nvPr/>
        </p:nvSpPr>
        <p:spPr>
          <a:xfrm>
            <a:off x="1167967" y="3248024"/>
            <a:ext cx="7223558" cy="1771651"/>
          </a:xfrm>
          <a:prstGeom prst="flowChartTerminator">
            <a:avLst/>
          </a:prstGeom>
          <a:solidFill>
            <a:srgbClr val="A3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2400">
              <a:solidFill>
                <a:srgbClr val="E27ACE"/>
              </a:solidFill>
            </a:endParaRP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BEDDEB79-7D72-490E-B8D0-9DAFFBC6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0539" y="3769975"/>
            <a:ext cx="589510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sr-Latn-RS" b="1" dirty="0">
                <a:latin typeface="Comic Sans MS" panose="030F0702030302020204" pitchFamily="66" charset="0"/>
              </a:rPr>
              <a:t>Bogatstvo različitosti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dirty="0">
                <a:latin typeface="Comic Sans MS" panose="030F0702030302020204" pitchFamily="66" charset="0"/>
              </a:rPr>
              <a:t>RB, str. </a:t>
            </a:r>
            <a:r>
              <a:rPr lang="hr-HR" altLang="sr-Latn-RS" dirty="0" smtClean="0">
                <a:latin typeface="Comic Sans MS" panose="030F0702030302020204" pitchFamily="66" charset="0"/>
              </a:rPr>
              <a:t>52. </a:t>
            </a:r>
            <a:r>
              <a:rPr lang="hr-HR" altLang="sr-Latn-RS" dirty="0">
                <a:latin typeface="Comic Sans MS" panose="030F0702030302020204" pitchFamily="66" charset="0"/>
              </a:rPr>
              <a:t>zadatak 4</a:t>
            </a:r>
            <a:r>
              <a:rPr lang="hr-HR" altLang="sr-Latn-RS" dirty="0" smtClean="0">
                <a:latin typeface="Comic Sans MS" panose="030F0702030302020204" pitchFamily="66" charset="0"/>
              </a:rPr>
              <a:t>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dirty="0" smtClean="0">
                <a:latin typeface="Comic Sans MS" panose="030F0702030302020204" pitchFamily="66" charset="0"/>
              </a:rPr>
              <a:t>Upute: U zadatku vas traži da na uzorku od 10 kućanstava ispišete podatke, možete smanjiti broj, za one koje znate. </a:t>
            </a:r>
            <a:endParaRPr lang="hr-HR" altLang="sr-Latn-RS" dirty="0">
              <a:latin typeface="Comic Sans MS" panose="030F0702030302020204" pitchFamily="66" charset="0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E952AB2C-F7F6-4C70-AE75-20F27B156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43829" b="15573"/>
          <a:stretch>
            <a:fillRect/>
          </a:stretch>
        </p:blipFill>
        <p:spPr bwMode="auto">
          <a:xfrm>
            <a:off x="1279529" y="3596304"/>
            <a:ext cx="9556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6D6DA22F-6C7E-47EE-BA08-95B660C6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68" t="27222" r="64375" b="55926"/>
          <a:stretch/>
        </p:blipFill>
        <p:spPr>
          <a:xfrm>
            <a:off x="278061" y="524250"/>
            <a:ext cx="2201186" cy="2138605"/>
          </a:xfrm>
          <a:prstGeom prst="rect">
            <a:avLst/>
          </a:prstGeom>
        </p:spPr>
      </p:pic>
      <p:pic>
        <p:nvPicPr>
          <p:cNvPr id="9" name="Picture 2" descr="Slikovni rezultat za biologist lab cartoon transparent">
            <a:extLst>
              <a:ext uri="{FF2B5EF4-FFF2-40B4-BE49-F238E27FC236}">
                <a16:creationId xmlns:a16="http://schemas.microsoft.com/office/drawing/2014/main" xmlns="" id="{D2DF62C6-662F-4F75-99AE-305C04E36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1111">
                        <a14:foregroundMark x1="57500" y1="69722" x2="63611" y2="71389"/>
                        <a14:foregroundMark x1="77222" y1="65278" x2="72500" y2="66389"/>
                        <a14:foregroundMark x1="61667" y1="62778" x2="65556" y2="65556"/>
                        <a14:foregroundMark x1="66389" y1="48056" x2="64167" y2="58056"/>
                        <a14:foregroundMark x1="61944" y1="54444" x2="59722" y2="63611"/>
                        <a14:foregroundMark x1="46389" y1="57222" x2="46944" y2="62778"/>
                        <a14:foregroundMark x1="31944" y1="49722" x2="35556" y2="59167"/>
                        <a14:foregroundMark x1="87778" y1="48889" x2="90556" y2="56389"/>
                        <a14:foregroundMark x1="71944" y1="40000" x2="71944" y2="44722"/>
                        <a14:foregroundMark x1="91111" y1="32778" x2="91111" y2="32778"/>
                        <a14:foregroundMark x1="48611" y1="57500" x2="48611" y2="5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56" t="23443" r="2381" b="20347"/>
          <a:stretch/>
        </p:blipFill>
        <p:spPr bwMode="auto">
          <a:xfrm>
            <a:off x="3211667" y="1363507"/>
            <a:ext cx="37528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1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xmlns="" id="{9031623C-CF3B-47FB-A7FF-C181A927F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671141"/>
              </p:ext>
            </p:extLst>
          </p:nvPr>
        </p:nvGraphicFramePr>
        <p:xfrm>
          <a:off x="418820" y="1887565"/>
          <a:ext cx="8467727" cy="4302936"/>
        </p:xfrm>
        <a:graphic>
          <a:graphicData uri="http://schemas.openxmlformats.org/drawingml/2006/table">
            <a:tbl>
              <a:tblPr firstRow="1" firstCol="1" bandRow="1"/>
              <a:tblGrid>
                <a:gridCol w="1758323">
                  <a:extLst>
                    <a:ext uri="{9D8B030D-6E8A-4147-A177-3AD203B41FA5}">
                      <a16:colId xmlns:a16="http://schemas.microsoft.com/office/drawing/2014/main" xmlns="" val="1168465495"/>
                    </a:ext>
                  </a:extLst>
                </a:gridCol>
                <a:gridCol w="3877428">
                  <a:extLst>
                    <a:ext uri="{9D8B030D-6E8A-4147-A177-3AD203B41FA5}">
                      <a16:colId xmlns:a16="http://schemas.microsoft.com/office/drawing/2014/main" xmlns="" val="3791452943"/>
                    </a:ext>
                  </a:extLst>
                </a:gridCol>
                <a:gridCol w="2831976">
                  <a:extLst>
                    <a:ext uri="{9D8B030D-6E8A-4147-A177-3AD203B41FA5}">
                      <a16:colId xmlns:a16="http://schemas.microsoft.com/office/drawing/2014/main" xmlns="" val="1879478941"/>
                    </a:ext>
                  </a:extLst>
                </a:gridCol>
              </a:tblGrid>
              <a:tr h="504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ŽIVOTNO RAZDOBLJE</a:t>
                      </a:r>
                      <a:endParaRPr lang="hr-HR" sz="1400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72" marR="3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ZNAČAJKE</a:t>
                      </a:r>
                      <a:endParaRPr lang="hr-HR" sz="1400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72" marR="3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VREMENSKO TRAJANJE</a:t>
                      </a:r>
                      <a:endParaRPr lang="hr-HR" sz="1400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72" marR="3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4554255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Dojenačko doba</a:t>
                      </a:r>
                      <a:endParaRPr lang="hr-HR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72" marR="3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72" marR="3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72" marR="3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34965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Djetinjstvo</a:t>
                      </a:r>
                      <a:endParaRPr lang="hr-HR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72" marR="3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72" marR="3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72" marR="3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031003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Pubertet</a:t>
                      </a:r>
                      <a:endParaRPr lang="hr-HR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72" marR="3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72" marR="3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72" marR="3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976285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Mladenaštvo</a:t>
                      </a:r>
                      <a:endParaRPr lang="hr-HR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72" marR="3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72" marR="3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72" marR="3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628551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Zrela dob</a:t>
                      </a:r>
                      <a:endParaRPr lang="hr-HR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72" marR="3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72" marR="3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72" marR="3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8880453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Starost</a:t>
                      </a:r>
                      <a:endParaRPr lang="hr-HR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72" marR="3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72" marR="3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372" marR="3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37708461"/>
                  </a:ext>
                </a:extLst>
              </a:tr>
            </a:tbl>
          </a:graphicData>
        </a:graphic>
      </p:graphicFrame>
      <p:sp>
        <p:nvSpPr>
          <p:cNvPr id="4" name="Pravokutnik: jedan zaobljeni kut 3">
            <a:extLst>
              <a:ext uri="{FF2B5EF4-FFF2-40B4-BE49-F238E27FC236}">
                <a16:creationId xmlns:a16="http://schemas.microsoft.com/office/drawing/2014/main" xmlns="" id="{8F1E5451-B2E9-44B8-9BB7-742D96125F6B}"/>
              </a:ext>
            </a:extLst>
          </p:cNvPr>
          <p:cNvSpPr/>
          <p:nvPr/>
        </p:nvSpPr>
        <p:spPr>
          <a:xfrm>
            <a:off x="418820" y="604462"/>
            <a:ext cx="8467727" cy="1011274"/>
          </a:xfrm>
          <a:prstGeom prst="round1Rect">
            <a:avLst/>
          </a:prstGeom>
          <a:solidFill>
            <a:srgbClr val="A3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Precrtaj slijedeću tablicu u bilježnicu.</a:t>
            </a:r>
          </a:p>
          <a:p>
            <a:pPr algn="ctr"/>
            <a:r>
              <a:rPr lang="hr-H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Učeći o životnim razdobljima čovjeka popunjavaj tablicu.</a:t>
            </a:r>
          </a:p>
        </p:txBody>
      </p:sp>
    </p:spTree>
    <p:extLst>
      <p:ext uri="{BB962C8B-B14F-4D97-AF65-F5344CB8AC3E}">
        <p14:creationId xmlns:p14="http://schemas.microsoft.com/office/powerpoint/2010/main" val="66974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elica: peterokut 1">
            <a:extLst>
              <a:ext uri="{FF2B5EF4-FFF2-40B4-BE49-F238E27FC236}">
                <a16:creationId xmlns:a16="http://schemas.microsoft.com/office/drawing/2014/main" xmlns="" id="{1F9C6813-2DA7-489F-8632-45B4B3309B1F}"/>
              </a:ext>
            </a:extLst>
          </p:cNvPr>
          <p:cNvSpPr/>
          <p:nvPr/>
        </p:nvSpPr>
        <p:spPr>
          <a:xfrm rot="5400000">
            <a:off x="7654167" y="41138"/>
            <a:ext cx="1386551" cy="1301008"/>
          </a:xfrm>
          <a:prstGeom prst="homePlate">
            <a:avLst>
              <a:gd name="adj" fmla="val 29913"/>
            </a:avLst>
          </a:prstGeom>
          <a:solidFill>
            <a:srgbClr val="0097BE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AFCF5577-5E25-440E-85F7-285328965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101" y="200760"/>
            <a:ext cx="15286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U krugu života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6049A041-9D4F-400A-A674-099B83DE92E7}"/>
              </a:ext>
            </a:extLst>
          </p:cNvPr>
          <p:cNvSpPr/>
          <p:nvPr/>
        </p:nvSpPr>
        <p:spPr>
          <a:xfrm>
            <a:off x="326045" y="1504541"/>
            <a:ext cx="85693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sz="2800" dirty="0">
                <a:latin typeface="Comic Sans MS" panose="030F0702030302020204" pitchFamily="66" charset="0"/>
              </a:rPr>
              <a:t>razdoblje nakon rođenja do prve godine života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sz="2800" dirty="0">
                <a:latin typeface="Comic Sans MS" panose="030F0702030302020204" pitchFamily="66" charset="0"/>
              </a:rPr>
              <a:t>novorođenče </a:t>
            </a:r>
            <a:r>
              <a:rPr lang="hr-HR" sz="28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hr-HR" sz="2800" dirty="0">
                <a:latin typeface="Comic Sans MS" panose="030F0702030302020204" pitchFamily="66" charset="0"/>
              </a:rPr>
              <a:t>osnovne životne potrebe: spavanje, prehrana i higijena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sz="2800" dirty="0">
                <a:latin typeface="Comic Sans MS" panose="030F0702030302020204" pitchFamily="66" charset="0"/>
              </a:rPr>
              <a:t>nagli rast i dobitak na masi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68B49CE8-D886-4398-A0FE-70E907505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45" y="765821"/>
            <a:ext cx="3704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b="1" dirty="0">
                <a:latin typeface="Comic Sans MS" panose="030F0702030302020204" pitchFamily="66" charset="0"/>
              </a:rPr>
              <a:t>DOJENAČKO DOBA</a:t>
            </a:r>
            <a:endParaRPr lang="hr-HR" altLang="sr-Latn-RS" dirty="0">
              <a:latin typeface="Comic Sans MS" panose="030F0702030302020204" pitchFamily="66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98CEBEED-6BDE-4C29-A43E-8FA9A0C64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822" y="3747822"/>
            <a:ext cx="3991900" cy="25335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BC314151-8FD9-4576-BD27-C254E98DFC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76" t="10721" r="61845" b="67130"/>
          <a:stretch/>
        </p:blipFill>
        <p:spPr>
          <a:xfrm>
            <a:off x="2178254" y="4224094"/>
            <a:ext cx="1484891" cy="173226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B52F87B4-1B39-4023-989D-290A894A8D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66" t="73043" r="61554" b="6893"/>
          <a:stretch/>
        </p:blipFill>
        <p:spPr>
          <a:xfrm>
            <a:off x="483324" y="4224094"/>
            <a:ext cx="1555442" cy="164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4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elica: peterokut 1">
            <a:extLst>
              <a:ext uri="{FF2B5EF4-FFF2-40B4-BE49-F238E27FC236}">
                <a16:creationId xmlns:a16="http://schemas.microsoft.com/office/drawing/2014/main" xmlns="" id="{1F9C6813-2DA7-489F-8632-45B4B3309B1F}"/>
              </a:ext>
            </a:extLst>
          </p:cNvPr>
          <p:cNvSpPr/>
          <p:nvPr/>
        </p:nvSpPr>
        <p:spPr>
          <a:xfrm rot="5400000">
            <a:off x="7654167" y="41138"/>
            <a:ext cx="1386551" cy="1301008"/>
          </a:xfrm>
          <a:prstGeom prst="homePlate">
            <a:avLst>
              <a:gd name="adj" fmla="val 29913"/>
            </a:avLst>
          </a:prstGeom>
          <a:solidFill>
            <a:srgbClr val="0097BE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AFCF5577-5E25-440E-85F7-285328965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101" y="200760"/>
            <a:ext cx="15286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U krugu života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6049A041-9D4F-400A-A674-099B83DE92E7}"/>
              </a:ext>
            </a:extLst>
          </p:cNvPr>
          <p:cNvSpPr/>
          <p:nvPr/>
        </p:nvSpPr>
        <p:spPr>
          <a:xfrm>
            <a:off x="451029" y="1384918"/>
            <a:ext cx="840000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razdoblje od prve godine života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nagli rast i dječaka i djevojčica, brz psihički razvoj, učenje igrom i oponašanjem okoline, usvajanje vještina (hodanje, samostalno hranjenje, komuniciranje s okolinom, kontroliranje mokrenja i stolice)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najosjetljivije razdoblje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68B49CE8-D886-4398-A0FE-70E907505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45" y="765821"/>
            <a:ext cx="3704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b="1" dirty="0">
                <a:latin typeface="Comic Sans MS" panose="030F0702030302020204" pitchFamily="66" charset="0"/>
              </a:rPr>
              <a:t>DJETINJSTVO</a:t>
            </a:r>
            <a:endParaRPr lang="hr-HR" altLang="sr-Latn-RS" dirty="0">
              <a:latin typeface="Comic Sans MS" panose="030F0702030302020204" pitchFamily="66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0B750C32-502E-4052-8B3C-58645A409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054" y="3566557"/>
            <a:ext cx="3781166" cy="2616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8972330-5570-4A32-97B9-394F97B4B8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90" t="15782" r="50000" b="44520"/>
          <a:stretch/>
        </p:blipFill>
        <p:spPr>
          <a:xfrm>
            <a:off x="2471707" y="4001019"/>
            <a:ext cx="1336813" cy="229452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AA15FBFC-00E3-4EF6-B52A-845651F4BC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738" t="52674" r="50698" b="11726"/>
          <a:stretch/>
        </p:blipFill>
        <p:spPr>
          <a:xfrm>
            <a:off x="866564" y="4001019"/>
            <a:ext cx="1189608" cy="225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2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xmlns="" id="{177DDF4D-D00D-4C84-A1F0-B8374721E073}"/>
              </a:ext>
            </a:extLst>
          </p:cNvPr>
          <p:cNvGraphicFramePr>
            <a:graphicFrameLocks noGrp="1"/>
          </p:cNvGraphicFramePr>
          <p:nvPr/>
        </p:nvGraphicFramePr>
        <p:xfrm>
          <a:off x="252523" y="1247476"/>
          <a:ext cx="8638954" cy="4837637"/>
        </p:xfrm>
        <a:graphic>
          <a:graphicData uri="http://schemas.openxmlformats.org/drawingml/2006/table">
            <a:tbl>
              <a:tblPr firstRow="1" firstCol="1" bandRow="1"/>
              <a:tblGrid>
                <a:gridCol w="1600541">
                  <a:extLst>
                    <a:ext uri="{9D8B030D-6E8A-4147-A177-3AD203B41FA5}">
                      <a16:colId xmlns:a16="http://schemas.microsoft.com/office/drawing/2014/main" xmlns="" val="3381423786"/>
                    </a:ext>
                  </a:extLst>
                </a:gridCol>
                <a:gridCol w="4307916">
                  <a:extLst>
                    <a:ext uri="{9D8B030D-6E8A-4147-A177-3AD203B41FA5}">
                      <a16:colId xmlns:a16="http://schemas.microsoft.com/office/drawing/2014/main" xmlns="" val="3523890240"/>
                    </a:ext>
                  </a:extLst>
                </a:gridCol>
                <a:gridCol w="2730497">
                  <a:extLst>
                    <a:ext uri="{9D8B030D-6E8A-4147-A177-3AD203B41FA5}">
                      <a16:colId xmlns:a16="http://schemas.microsoft.com/office/drawing/2014/main" xmlns="" val="1870064112"/>
                    </a:ext>
                  </a:extLst>
                </a:gridCol>
              </a:tblGrid>
              <a:tr h="701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ŽIVOTNO RAZDOBLJE</a:t>
                      </a:r>
                      <a:endParaRPr lang="hr-HR" sz="1600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ZNAČAJKE</a:t>
                      </a:r>
                      <a:endParaRPr lang="hr-HR" sz="1600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VREMENSKO TRAJANJE</a:t>
                      </a:r>
                      <a:endParaRPr lang="hr-HR" sz="1600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1457486"/>
                  </a:ext>
                </a:extLst>
              </a:tr>
              <a:tr h="6085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Dojenačko doba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nagli rast i dobitak na masi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do prve godine života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2175058"/>
                  </a:ext>
                </a:extLst>
              </a:tr>
              <a:tr h="15535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Djetinjstvo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nagli rast i dječaka i djevojčica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brz psihički razvoj, učenje igrom i oponašanjem okoline, usvajanje vještina (hodanje, hranjenje, komuniciranje, kontroliranje mokrenja i stolice)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od prve godine do puberteta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1974268"/>
                  </a:ext>
                </a:extLst>
              </a:tr>
              <a:tr h="7015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Pubertet</a:t>
                      </a:r>
                      <a:endParaRPr lang="hr-HR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7094191"/>
                  </a:ext>
                </a:extLst>
              </a:tr>
              <a:tr h="5173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Mladenaštvo</a:t>
                      </a:r>
                      <a:endParaRPr lang="hr-HR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43746980"/>
                  </a:ext>
                </a:extLst>
              </a:tr>
              <a:tr h="4157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Zrela dob</a:t>
                      </a:r>
                      <a:endParaRPr lang="hr-HR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4255192"/>
                  </a:ext>
                </a:extLst>
              </a:tr>
              <a:tr h="3393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Starost </a:t>
                      </a:r>
                      <a:endParaRPr lang="hr-HR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82080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CAD61E7-99CA-4D3A-8F16-56991D7ED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564" y="383689"/>
            <a:ext cx="1297913" cy="77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6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xmlns="" id="{0FED766C-56FB-4A40-BE88-2338E49F0F0C}"/>
              </a:ext>
            </a:extLst>
          </p:cNvPr>
          <p:cNvSpPr/>
          <p:nvPr/>
        </p:nvSpPr>
        <p:spPr>
          <a:xfrm>
            <a:off x="254919" y="623630"/>
            <a:ext cx="4443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Prisjetimo se…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5205D684-41D4-40BF-9E8B-FD49951869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76" t="10721" r="61845" b="67130"/>
          <a:stretch/>
        </p:blipFill>
        <p:spPr>
          <a:xfrm>
            <a:off x="2145298" y="3710133"/>
            <a:ext cx="1484891" cy="1732261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EF6E7D16-8B04-4E10-AA06-73262BE776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66" t="73043" r="61554" b="6893"/>
          <a:stretch/>
        </p:blipFill>
        <p:spPr>
          <a:xfrm>
            <a:off x="589856" y="3718066"/>
            <a:ext cx="1555442" cy="164377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E1248AD-2822-40ED-B540-BB2885C166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90" t="15782" r="50000" b="44520"/>
          <a:stretch/>
        </p:blipFill>
        <p:spPr>
          <a:xfrm>
            <a:off x="6979468" y="3429000"/>
            <a:ext cx="1336813" cy="229452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3ADF4677-DD2E-4527-B922-B3B98C72F6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738" t="52674" r="50698" b="11726"/>
          <a:stretch/>
        </p:blipFill>
        <p:spPr>
          <a:xfrm>
            <a:off x="5622900" y="3412438"/>
            <a:ext cx="1189608" cy="2255029"/>
          </a:xfrm>
          <a:prstGeom prst="rect">
            <a:avLst/>
          </a:prstGeom>
        </p:spPr>
      </p:pic>
      <p:sp>
        <p:nvSpPr>
          <p:cNvPr id="7" name="Pravokutnik: jedan zaobljeni kut 6">
            <a:extLst>
              <a:ext uri="{FF2B5EF4-FFF2-40B4-BE49-F238E27FC236}">
                <a16:creationId xmlns:a16="http://schemas.microsoft.com/office/drawing/2014/main" xmlns="" id="{7E784A18-6F5C-4B60-A78B-D17217E20E16}"/>
              </a:ext>
            </a:extLst>
          </p:cNvPr>
          <p:cNvSpPr/>
          <p:nvPr/>
        </p:nvSpPr>
        <p:spPr>
          <a:xfrm>
            <a:off x="1025136" y="1760025"/>
            <a:ext cx="7347385" cy="1011274"/>
          </a:xfrm>
          <a:prstGeom prst="round1Rect">
            <a:avLst/>
          </a:prstGeom>
          <a:solidFill>
            <a:srgbClr val="A3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Usporedi trajanje i glavne značajke faza životnog ciklusa čovjeka prikazanih na slikama. </a:t>
            </a:r>
          </a:p>
        </p:txBody>
      </p:sp>
    </p:spTree>
    <p:extLst>
      <p:ext uri="{BB962C8B-B14F-4D97-AF65-F5344CB8AC3E}">
        <p14:creationId xmlns:p14="http://schemas.microsoft.com/office/powerpoint/2010/main" val="370302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3631</TotalTime>
  <Words>255</Words>
  <Application>Microsoft Office PowerPoint</Application>
  <PresentationFormat>Prikaz na zaslonu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Dorotea Vrbanovic</dc:creator>
  <cp:lastModifiedBy>T1</cp:lastModifiedBy>
  <cp:revision>325</cp:revision>
  <dcterms:created xsi:type="dcterms:W3CDTF">2019-06-09T18:32:09Z</dcterms:created>
  <dcterms:modified xsi:type="dcterms:W3CDTF">2020-04-13T11:17:19Z</dcterms:modified>
</cp:coreProperties>
</file>