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65" r:id="rId3"/>
    <p:sldId id="267" r:id="rId4"/>
    <p:sldId id="357" r:id="rId5"/>
    <p:sldId id="404" r:id="rId6"/>
    <p:sldId id="367" r:id="rId7"/>
    <p:sldId id="369" r:id="rId8"/>
    <p:sldId id="364" r:id="rId9"/>
    <p:sldId id="358" r:id="rId10"/>
    <p:sldId id="407" r:id="rId11"/>
    <p:sldId id="409" r:id="rId12"/>
    <p:sldId id="405" r:id="rId13"/>
    <p:sldId id="376" r:id="rId14"/>
    <p:sldId id="377" r:id="rId15"/>
    <p:sldId id="382" r:id="rId16"/>
    <p:sldId id="43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9A81B5"/>
    <a:srgbClr val="A3EBFF"/>
    <a:srgbClr val="0097BE"/>
    <a:srgbClr val="E2CFF1"/>
    <a:srgbClr val="DD9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ila, s rešetkom tablic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Bez stila, bez rešetk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90" autoAdjust="0"/>
    <p:restoredTop sz="94660"/>
  </p:normalViewPr>
  <p:slideViewPr>
    <p:cSldViewPr snapToGrid="0">
      <p:cViewPr>
        <p:scale>
          <a:sx n="70" d="100"/>
          <a:sy n="70" d="100"/>
        </p:scale>
        <p:origin x="-1374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294CC-9441-4E46-9B4D-D91837DA8B36}" type="datetimeFigureOut">
              <a:rPr lang="hr-HR" smtClean="0"/>
              <a:t>23.3.2020.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CAD0E-F9D4-4605-8C75-350FD8180E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5650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D6B6-3643-43F6-B122-60939E56DD97}" type="datetimeFigureOut">
              <a:rPr lang="hr-HR" smtClean="0"/>
              <a:t>23.3.2020.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B43A8-44AF-4EE2-BF1A-A5E82767CD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9139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D6B6-3643-43F6-B122-60939E56DD97}" type="datetimeFigureOut">
              <a:rPr lang="hr-HR" smtClean="0"/>
              <a:t>23.3.2020.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B43A8-44AF-4EE2-BF1A-A5E82767CD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7828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D6B6-3643-43F6-B122-60939E56DD97}" type="datetimeFigureOut">
              <a:rPr lang="hr-HR" smtClean="0"/>
              <a:t>23.3.2020.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B43A8-44AF-4EE2-BF1A-A5E82767CD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7347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D6B6-3643-43F6-B122-60939E56DD97}" type="datetimeFigureOut">
              <a:rPr lang="hr-HR" smtClean="0"/>
              <a:t>23.3.2020.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B43A8-44AF-4EE2-BF1A-A5E82767CD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2548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D6B6-3643-43F6-B122-60939E56DD97}" type="datetimeFigureOut">
              <a:rPr lang="hr-HR" smtClean="0"/>
              <a:t>23.3.2020.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B43A8-44AF-4EE2-BF1A-A5E82767CD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1941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D6B6-3643-43F6-B122-60939E56DD97}" type="datetimeFigureOut">
              <a:rPr lang="hr-HR" smtClean="0"/>
              <a:t>23.3.2020.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B43A8-44AF-4EE2-BF1A-A5E82767CD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80856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D6B6-3643-43F6-B122-60939E56DD97}" type="datetimeFigureOut">
              <a:rPr lang="hr-HR" smtClean="0"/>
              <a:t>23.3.2020.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B43A8-44AF-4EE2-BF1A-A5E82767CD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4408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D6B6-3643-43F6-B122-60939E56DD97}" type="datetimeFigureOut">
              <a:rPr lang="hr-HR" smtClean="0"/>
              <a:t>23.3.2020.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B43A8-44AF-4EE2-BF1A-A5E82767CD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828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D6B6-3643-43F6-B122-60939E56DD97}" type="datetimeFigureOut">
              <a:rPr lang="hr-HR" smtClean="0"/>
              <a:t>23.3.2020.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B43A8-44AF-4EE2-BF1A-A5E82767CD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096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D6B6-3643-43F6-B122-60939E56DD97}" type="datetimeFigureOut">
              <a:rPr lang="hr-HR" smtClean="0"/>
              <a:t>23.3.2020.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B43A8-44AF-4EE2-BF1A-A5E82767CD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37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D6B6-3643-43F6-B122-60939E56DD97}" type="datetimeFigureOut">
              <a:rPr lang="hr-HR" smtClean="0"/>
              <a:t>23.3.2020.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B43A8-44AF-4EE2-BF1A-A5E82767CD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653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3D6B6-3643-43F6-B122-60939E56DD97}" type="datetimeFigureOut">
              <a:rPr lang="hr-HR" smtClean="0"/>
              <a:t>23.3.2020.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B43A8-44AF-4EE2-BF1A-A5E82767CD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864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FDFC87D-DC92-401A-BB01-A8A8FD08DD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1" r="1455" b="4088"/>
          <a:stretch/>
        </p:blipFill>
        <p:spPr>
          <a:xfrm>
            <a:off x="0" y="-1"/>
            <a:ext cx="9148452" cy="6901862"/>
          </a:xfrm>
          <a:prstGeom prst="rect">
            <a:avLst/>
          </a:prstGeom>
        </p:spPr>
      </p:pic>
      <p:sp>
        <p:nvSpPr>
          <p:cNvPr id="6" name="Šesterokut 5">
            <a:extLst>
              <a:ext uri="{FF2B5EF4-FFF2-40B4-BE49-F238E27FC236}">
                <a16:creationId xmlns:a16="http://schemas.microsoft.com/office/drawing/2014/main" xmlns="" id="{17714FD7-3284-4948-831C-570B2514F1E2}"/>
              </a:ext>
            </a:extLst>
          </p:cNvPr>
          <p:cNvSpPr/>
          <p:nvPr/>
        </p:nvSpPr>
        <p:spPr>
          <a:xfrm flipH="1">
            <a:off x="6223248" y="124287"/>
            <a:ext cx="2920752" cy="2095131"/>
          </a:xfrm>
          <a:prstGeom prst="hexagon">
            <a:avLst/>
          </a:prstGeom>
          <a:solidFill>
            <a:srgbClr val="A3EB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xmlns="" id="{045A837F-07D5-4707-823F-7E0617DC6AC9}"/>
              </a:ext>
            </a:extLst>
          </p:cNvPr>
          <p:cNvSpPr/>
          <p:nvPr/>
        </p:nvSpPr>
        <p:spPr>
          <a:xfrm>
            <a:off x="6370779" y="280426"/>
            <a:ext cx="26256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latin typeface="Comic Sans MS" panose="030F0702030302020204" pitchFamily="66" charset="0"/>
              </a:rPr>
              <a:t>Kako vjeverica</a:t>
            </a:r>
          </a:p>
          <a:p>
            <a:pPr algn="ctr"/>
            <a:r>
              <a:rPr lang="pl-PL" sz="2400" dirty="0">
                <a:latin typeface="Comic Sans MS" panose="030F0702030302020204" pitchFamily="66" charset="0"/>
              </a:rPr>
              <a:t>zna kad je jesen i da mora skupljati hranu za zimu?</a:t>
            </a:r>
            <a:endParaRPr lang="hr-H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73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BB950E29-2845-4BEF-A24B-FD2147ACE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570" y="896007"/>
            <a:ext cx="11699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xmlns="" id="{3D639135-CAA2-475F-BB72-E9AC66E39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809064"/>
              </p:ext>
            </p:extLst>
          </p:nvPr>
        </p:nvGraphicFramePr>
        <p:xfrm>
          <a:off x="136070" y="2383923"/>
          <a:ext cx="8871859" cy="3834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8992">
                  <a:extLst>
                    <a:ext uri="{9D8B030D-6E8A-4147-A177-3AD203B41FA5}">
                      <a16:colId xmlns:a16="http://schemas.microsoft.com/office/drawing/2014/main" xmlns="" val="354500245"/>
                    </a:ext>
                  </a:extLst>
                </a:gridCol>
                <a:gridCol w="2306240">
                  <a:extLst>
                    <a:ext uri="{9D8B030D-6E8A-4147-A177-3AD203B41FA5}">
                      <a16:colId xmlns:a16="http://schemas.microsoft.com/office/drawing/2014/main" xmlns="" val="2401841696"/>
                    </a:ext>
                  </a:extLst>
                </a:gridCol>
                <a:gridCol w="2504864">
                  <a:extLst>
                    <a:ext uri="{9D8B030D-6E8A-4147-A177-3AD203B41FA5}">
                      <a16:colId xmlns:a16="http://schemas.microsoft.com/office/drawing/2014/main" xmlns="" val="3260724821"/>
                    </a:ext>
                  </a:extLst>
                </a:gridCol>
                <a:gridCol w="2471763">
                  <a:extLst>
                    <a:ext uri="{9D8B030D-6E8A-4147-A177-3AD203B41FA5}">
                      <a16:colId xmlns:a16="http://schemas.microsoft.com/office/drawing/2014/main" xmlns="" val="3476585002"/>
                    </a:ext>
                  </a:extLst>
                </a:gridCol>
              </a:tblGrid>
              <a:tr h="372053">
                <a:tc>
                  <a:txBody>
                    <a:bodyPr/>
                    <a:lstStyle/>
                    <a:p>
                      <a:endParaRPr lang="hr-HR" sz="2400" dirty="0">
                        <a:latin typeface="Comic Sans MS" panose="030F0702030302020204" pitchFamily="66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hr-HR" sz="2200" dirty="0">
                          <a:latin typeface="Comic Sans MS" panose="030F0702030302020204" pitchFamily="66" charset="0"/>
                        </a:rPr>
                        <a:t>ŽIVOTNI VIJEK BILJKE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12975227"/>
                  </a:ext>
                </a:extLst>
              </a:tr>
              <a:tr h="260864">
                <a:tc>
                  <a:txBody>
                    <a:bodyPr/>
                    <a:lstStyle/>
                    <a:p>
                      <a:endParaRPr lang="hr-HR" sz="2400">
                        <a:latin typeface="Comic Sans MS" panose="030F0702030302020204" pitchFamily="66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dirty="0">
                          <a:latin typeface="Comic Sans MS" panose="030F0702030302020204" pitchFamily="66" charset="0"/>
                        </a:rPr>
                        <a:t>jednogodišnje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dirty="0">
                          <a:latin typeface="Comic Sans MS" panose="030F0702030302020204" pitchFamily="66" charset="0"/>
                        </a:rPr>
                        <a:t>dvogodišnje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dirty="0">
                          <a:latin typeface="Comic Sans MS" panose="030F0702030302020204" pitchFamily="66" charset="0"/>
                        </a:rPr>
                        <a:t>višegodišnje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8373652"/>
                  </a:ext>
                </a:extLst>
              </a:tr>
              <a:tr h="1247656">
                <a:tc>
                  <a:txBody>
                    <a:bodyPr/>
                    <a:lstStyle/>
                    <a:p>
                      <a:r>
                        <a:rPr lang="hr-HR" sz="2200" dirty="0">
                          <a:latin typeface="Comic Sans MS" panose="030F0702030302020204" pitchFamily="66" charset="0"/>
                        </a:rPr>
                        <a:t>životni ciklus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Comic Sans MS" panose="030F0702030302020204" pitchFamily="66" charset="0"/>
                        </a:rPr>
                        <a:t>započinje i završava u jednoj godini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2000" dirty="0">
                          <a:latin typeface="Comic Sans MS" panose="030F0702030302020204" pitchFamily="66" charset="0"/>
                        </a:rPr>
                        <a:t>1. godina- korijen, stabljika i listovi</a:t>
                      </a:r>
                      <a:br>
                        <a:rPr lang="nn-NO" sz="2000" dirty="0">
                          <a:latin typeface="Comic Sans MS" panose="030F0702030302020204" pitchFamily="66" charset="0"/>
                        </a:rPr>
                      </a:br>
                      <a:r>
                        <a:rPr lang="nn-NO" sz="2000" dirty="0">
                          <a:latin typeface="Comic Sans MS" panose="030F0702030302020204" pitchFamily="66" charset="0"/>
                        </a:rPr>
                        <a:t>2. godina- cvjetovi </a:t>
                      </a:r>
                      <a:br>
                        <a:rPr lang="nn-NO" sz="2000" dirty="0">
                          <a:latin typeface="Comic Sans MS" panose="030F0702030302020204" pitchFamily="66" charset="0"/>
                        </a:rPr>
                      </a:br>
                      <a:r>
                        <a:rPr lang="nn-NO" sz="2000" dirty="0">
                          <a:latin typeface="Comic Sans MS" panose="030F0702030302020204" pitchFamily="66" charset="0"/>
                        </a:rPr>
                        <a:t>i sjemenke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>
                          <a:latin typeface="Comic Sans MS" panose="030F0702030302020204" pitchFamily="66" charset="0"/>
                        </a:rPr>
                        <a:t>cvijet i plod više puta (većina)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96438660"/>
                  </a:ext>
                </a:extLst>
              </a:tr>
              <a:tr h="953135">
                <a:tc>
                  <a:txBody>
                    <a:bodyPr/>
                    <a:lstStyle/>
                    <a:p>
                      <a:r>
                        <a:rPr lang="hr-HR" sz="2200" dirty="0">
                          <a:latin typeface="Comic Sans MS" panose="030F0702030302020204" pitchFamily="66" charset="0"/>
                        </a:rPr>
                        <a:t>zima- prilagodba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>
                          <a:latin typeface="Comic Sans MS" panose="030F0702030302020204" pitchFamily="66" charset="0"/>
                        </a:rPr>
                        <a:t>sjemenka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>
                          <a:latin typeface="Comic Sans MS" panose="030F0702030302020204" pitchFamily="66" charset="0"/>
                        </a:rPr>
                        <a:t>korijen ili podzemni organ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hr-HR" sz="2000" dirty="0">
                          <a:latin typeface="Comic Sans MS" panose="030F0702030302020204" pitchFamily="66" charset="0"/>
                        </a:rPr>
                        <a:t>korijen ili podzemni organ</a:t>
                      </a:r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hr-HR" sz="2000" dirty="0">
                          <a:latin typeface="Comic Sans MS" panose="030F0702030302020204" pitchFamily="66" charset="0"/>
                        </a:rPr>
                        <a:t>odbacivanje lišća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7411543"/>
                  </a:ext>
                </a:extLst>
              </a:tr>
              <a:tr h="658614">
                <a:tc>
                  <a:txBody>
                    <a:bodyPr/>
                    <a:lstStyle/>
                    <a:p>
                      <a:r>
                        <a:rPr lang="hr-HR" sz="2200" dirty="0">
                          <a:latin typeface="Comic Sans MS" panose="030F0702030302020204" pitchFamily="66" charset="0"/>
                        </a:rPr>
                        <a:t>primjer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>
                          <a:latin typeface="Comic Sans MS" panose="030F0702030302020204" pitchFamily="66" charset="0"/>
                        </a:rPr>
                        <a:t>pšenica, kukuruz, suncokret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>
                          <a:latin typeface="Comic Sans MS" panose="030F0702030302020204" pitchFamily="66" charset="0"/>
                        </a:rPr>
                        <a:t>mrkva, celer, peršin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>
                          <a:latin typeface="Comic Sans MS" panose="030F0702030302020204" pitchFamily="66" charset="0"/>
                        </a:rPr>
                        <a:t>drveće, grmlje, zeljaste trajnice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99230821"/>
                  </a:ext>
                </a:extLst>
              </a:tr>
            </a:tbl>
          </a:graphicData>
        </a:graphic>
      </p:graphicFrame>
      <p:sp>
        <p:nvSpPr>
          <p:cNvPr id="5" name="Pravokutnik 4">
            <a:extLst>
              <a:ext uri="{FF2B5EF4-FFF2-40B4-BE49-F238E27FC236}">
                <a16:creationId xmlns:a16="http://schemas.microsoft.com/office/drawing/2014/main" xmlns="" id="{B8E8D095-9B29-47A9-9647-C31234CD1BC6}"/>
              </a:ext>
            </a:extLst>
          </p:cNvPr>
          <p:cNvSpPr/>
          <p:nvPr/>
        </p:nvSpPr>
        <p:spPr>
          <a:xfrm>
            <a:off x="251533" y="760543"/>
            <a:ext cx="71410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životni ciklus biljke: </a:t>
            </a:r>
            <a:br>
              <a:rPr lang="hr-HR" sz="2400" dirty="0">
                <a:latin typeface="Comic Sans MS" panose="030F0702030302020204" pitchFamily="66" charset="0"/>
              </a:rPr>
            </a:br>
            <a:r>
              <a:rPr lang="hr-HR" sz="2400" dirty="0">
                <a:latin typeface="Comic Sans MS" panose="030F0702030302020204" pitchFamily="66" charset="0"/>
              </a:rPr>
              <a:t>klijanje sjemenke </a:t>
            </a:r>
            <a:r>
              <a:rPr lang="hr-HR" sz="2400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hr-HR" sz="2400" dirty="0">
                <a:latin typeface="Comic Sans MS" panose="030F0702030302020204" pitchFamily="66" charset="0"/>
              </a:rPr>
              <a:t> rast i razvoj </a:t>
            </a:r>
            <a:r>
              <a:rPr lang="hr-HR" sz="2400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hr-HR" sz="2400" dirty="0">
                <a:latin typeface="Comic Sans MS" panose="030F0702030302020204" pitchFamily="66" charset="0"/>
              </a:rPr>
              <a:t>cvijet </a:t>
            </a:r>
            <a:r>
              <a:rPr lang="hr-HR" sz="2400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hr-HR" sz="2400" dirty="0">
                <a:latin typeface="Comic Sans MS" panose="030F0702030302020204" pitchFamily="66" charset="0"/>
              </a:rPr>
              <a:t>plod </a:t>
            </a:r>
            <a:r>
              <a:rPr lang="hr-HR" sz="2400" dirty="0">
                <a:latin typeface="Comic Sans MS" panose="030F0702030302020204" pitchFamily="66" charset="0"/>
                <a:sym typeface="Wingdings" panose="05000000000000000000" pitchFamily="2" charset="2"/>
              </a:rPr>
              <a:t> sjemenka</a:t>
            </a:r>
            <a:endParaRPr lang="hr-H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1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69A2A414-4EB9-41FA-AF77-6440C15381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87" t="55480" r="25145" b="15005"/>
          <a:stretch/>
        </p:blipFill>
        <p:spPr>
          <a:xfrm>
            <a:off x="674702" y="4001829"/>
            <a:ext cx="7351231" cy="2389850"/>
          </a:xfrm>
          <a:prstGeom prst="rect">
            <a:avLst/>
          </a:prstGeom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xmlns="" id="{0FED766C-56FB-4A40-BE88-2338E49F0F0C}"/>
              </a:ext>
            </a:extLst>
          </p:cNvPr>
          <p:cNvSpPr/>
          <p:nvPr/>
        </p:nvSpPr>
        <p:spPr>
          <a:xfrm>
            <a:off x="254919" y="623630"/>
            <a:ext cx="4443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Prisjetimo se…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B0B0F58-F21F-4A11-8BA2-AB5776396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49" t="10776" r="23981" b="51597"/>
          <a:stretch/>
        </p:blipFill>
        <p:spPr>
          <a:xfrm>
            <a:off x="834500" y="1984185"/>
            <a:ext cx="2565647" cy="2589401"/>
          </a:xfrm>
          <a:prstGeom prst="rect">
            <a:avLst/>
          </a:prstGeom>
        </p:spPr>
      </p:pic>
      <p:sp>
        <p:nvSpPr>
          <p:cNvPr id="5" name="Pravokutnik: jedan zaobljeni kut 4">
            <a:extLst>
              <a:ext uri="{FF2B5EF4-FFF2-40B4-BE49-F238E27FC236}">
                <a16:creationId xmlns:a16="http://schemas.microsoft.com/office/drawing/2014/main" xmlns="" id="{055EB509-EDF4-4355-BC95-8863688A01AB}"/>
              </a:ext>
            </a:extLst>
          </p:cNvPr>
          <p:cNvSpPr/>
          <p:nvPr/>
        </p:nvSpPr>
        <p:spPr>
          <a:xfrm>
            <a:off x="4040911" y="1984185"/>
            <a:ext cx="4872269" cy="1444815"/>
          </a:xfrm>
          <a:prstGeom prst="round1Rect">
            <a:avLst/>
          </a:prstGeom>
          <a:solidFill>
            <a:srgbClr val="A3EB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Usporedi životne cikluse pšenice i mrkve. Koje su prednosti pojedinog ciklusa?</a:t>
            </a:r>
          </a:p>
        </p:txBody>
      </p:sp>
    </p:spTree>
    <p:extLst>
      <p:ext uri="{BB962C8B-B14F-4D97-AF65-F5344CB8AC3E}">
        <p14:creationId xmlns:p14="http://schemas.microsoft.com/office/powerpoint/2010/main" val="321353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elica: peterokut 1">
            <a:extLst>
              <a:ext uri="{FF2B5EF4-FFF2-40B4-BE49-F238E27FC236}">
                <a16:creationId xmlns:a16="http://schemas.microsoft.com/office/drawing/2014/main" xmlns="" id="{1F9C6813-2DA7-489F-8632-45B4B3309B1F}"/>
              </a:ext>
            </a:extLst>
          </p:cNvPr>
          <p:cNvSpPr/>
          <p:nvPr/>
        </p:nvSpPr>
        <p:spPr>
          <a:xfrm rot="5400000">
            <a:off x="7654167" y="41138"/>
            <a:ext cx="1386551" cy="1301008"/>
          </a:xfrm>
          <a:prstGeom prst="homePlate">
            <a:avLst>
              <a:gd name="adj" fmla="val 29913"/>
            </a:avLst>
          </a:prstGeom>
          <a:solidFill>
            <a:srgbClr val="0097BE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AFCF5577-5E25-440E-85F7-285328965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101" y="200760"/>
            <a:ext cx="15286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U krugu života</a:t>
            </a:r>
          </a:p>
        </p:txBody>
      </p:sp>
      <p:sp>
        <p:nvSpPr>
          <p:cNvPr id="4" name="Oblačić za govor: pravokutnik sa zaobljenim kutovima 3">
            <a:extLst>
              <a:ext uri="{FF2B5EF4-FFF2-40B4-BE49-F238E27FC236}">
                <a16:creationId xmlns:a16="http://schemas.microsoft.com/office/drawing/2014/main" xmlns="" id="{D97C2CC1-34E4-4E0C-850E-F08F2CBCB170}"/>
              </a:ext>
            </a:extLst>
          </p:cNvPr>
          <p:cNvSpPr/>
          <p:nvPr/>
        </p:nvSpPr>
        <p:spPr>
          <a:xfrm>
            <a:off x="869365" y="743833"/>
            <a:ext cx="5878087" cy="809759"/>
          </a:xfrm>
          <a:prstGeom prst="wedgeRoundRectCallout">
            <a:avLst>
              <a:gd name="adj1" fmla="val 57187"/>
              <a:gd name="adj2" fmla="val 5681"/>
              <a:gd name="adj3" fmla="val 16667"/>
            </a:avLst>
          </a:prstGeom>
          <a:noFill/>
          <a:ln w="28575">
            <a:solidFill>
              <a:srgbClr val="0097B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B27784CA-0102-474B-A20B-F5A48591E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752" y="908645"/>
            <a:ext cx="58780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sr-Latn-RS" sz="2400" dirty="0">
                <a:latin typeface="Comic Sans MS" panose="030F0702030302020204" pitchFamily="66" charset="0"/>
              </a:rPr>
              <a:t>Kako biljka zna koje je godišnje doba?</a:t>
            </a:r>
            <a:endParaRPr lang="hr-HR" altLang="sr-Latn-RS" sz="2400" dirty="0">
              <a:latin typeface="Comic Sans MS" panose="030F0702030302020204" pitchFamily="66" charset="0"/>
            </a:endParaRPr>
          </a:p>
        </p:txBody>
      </p:sp>
      <p:pic>
        <p:nvPicPr>
          <p:cNvPr id="6" name="Picture 2" descr="Slikovni rezultat za spajalica">
            <a:extLst>
              <a:ext uri="{FF2B5EF4-FFF2-40B4-BE49-F238E27FC236}">
                <a16:creationId xmlns:a16="http://schemas.microsoft.com/office/drawing/2014/main" xmlns="" id="{687965A0-6B86-4002-AA46-F215AC348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769211" y="552252"/>
            <a:ext cx="5127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likovni rezultat za four seasons gif">
            <a:extLst>
              <a:ext uri="{FF2B5EF4-FFF2-40B4-BE49-F238E27FC236}">
                <a16:creationId xmlns:a16="http://schemas.microsoft.com/office/drawing/2014/main" xmlns="" id="{5192BAC4-0334-4F12-8DF7-D9F4FBAE66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067" y="2226416"/>
            <a:ext cx="5821866" cy="429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xmlns="" id="{9AA61446-27A2-4182-BD2E-C61B72A16F21}"/>
              </a:ext>
            </a:extLst>
          </p:cNvPr>
          <p:cNvSpPr/>
          <p:nvPr/>
        </p:nvSpPr>
        <p:spPr>
          <a:xfrm>
            <a:off x="454924" y="1651477"/>
            <a:ext cx="886261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500" dirty="0">
                <a:latin typeface="Comic Sans MS" panose="030F0702030302020204" pitchFamily="66" charset="0"/>
              </a:rPr>
              <a:t>promjena duljine dana te temperatura zraka i tla</a:t>
            </a:r>
          </a:p>
        </p:txBody>
      </p:sp>
    </p:spTree>
    <p:extLst>
      <p:ext uri="{BB962C8B-B14F-4D97-AF65-F5344CB8AC3E}">
        <p14:creationId xmlns:p14="http://schemas.microsoft.com/office/powerpoint/2010/main" val="51484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elica: peterokut 1">
            <a:extLst>
              <a:ext uri="{FF2B5EF4-FFF2-40B4-BE49-F238E27FC236}">
                <a16:creationId xmlns:a16="http://schemas.microsoft.com/office/drawing/2014/main" xmlns="" id="{1F9C6813-2DA7-489F-8632-45B4B3309B1F}"/>
              </a:ext>
            </a:extLst>
          </p:cNvPr>
          <p:cNvSpPr/>
          <p:nvPr/>
        </p:nvSpPr>
        <p:spPr>
          <a:xfrm rot="5400000">
            <a:off x="7654167" y="41138"/>
            <a:ext cx="1386551" cy="1301008"/>
          </a:xfrm>
          <a:prstGeom prst="homePlate">
            <a:avLst>
              <a:gd name="adj" fmla="val 29913"/>
            </a:avLst>
          </a:prstGeom>
          <a:solidFill>
            <a:srgbClr val="0097BE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AFCF5577-5E25-440E-85F7-285328965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101" y="200760"/>
            <a:ext cx="15286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U krugu života</a:t>
            </a:r>
          </a:p>
        </p:txBody>
      </p:sp>
      <p:sp>
        <p:nvSpPr>
          <p:cNvPr id="11" name="AutoShape 4" descr="Povezana slika">
            <a:extLst>
              <a:ext uri="{FF2B5EF4-FFF2-40B4-BE49-F238E27FC236}">
                <a16:creationId xmlns:a16="http://schemas.microsoft.com/office/drawing/2014/main" xmlns="" id="{1BA1CA11-2B87-4A79-9CDD-973294C94C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91C08DAB-AF05-42C6-AD9B-6A2618DED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29"/>
          <a:stretch/>
        </p:blipFill>
        <p:spPr>
          <a:xfrm>
            <a:off x="1242994" y="1167038"/>
            <a:ext cx="5715000" cy="5073218"/>
          </a:xfrm>
          <a:prstGeom prst="rect">
            <a:avLst/>
          </a:prstGeom>
        </p:spPr>
      </p:pic>
      <p:sp>
        <p:nvSpPr>
          <p:cNvPr id="13" name="Desna vitičasta zagrada 12">
            <a:extLst>
              <a:ext uri="{FF2B5EF4-FFF2-40B4-BE49-F238E27FC236}">
                <a16:creationId xmlns:a16="http://schemas.microsoft.com/office/drawing/2014/main" xmlns="" id="{078E7ECB-4196-4CAF-A26D-5B92B73F3506}"/>
              </a:ext>
            </a:extLst>
          </p:cNvPr>
          <p:cNvSpPr/>
          <p:nvPr/>
        </p:nvSpPr>
        <p:spPr>
          <a:xfrm rot="14155515">
            <a:off x="2500500" y="1383351"/>
            <a:ext cx="403136" cy="1989924"/>
          </a:xfrm>
          <a:prstGeom prst="rightBrace">
            <a:avLst>
              <a:gd name="adj1" fmla="val 25793"/>
              <a:gd name="adj2" fmla="val 5141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Desna vitičasta zagrada 14">
            <a:extLst>
              <a:ext uri="{FF2B5EF4-FFF2-40B4-BE49-F238E27FC236}">
                <a16:creationId xmlns:a16="http://schemas.microsoft.com/office/drawing/2014/main" xmlns="" id="{92D5658E-F019-479F-87E5-D703C4B8EC03}"/>
              </a:ext>
            </a:extLst>
          </p:cNvPr>
          <p:cNvSpPr/>
          <p:nvPr/>
        </p:nvSpPr>
        <p:spPr>
          <a:xfrm rot="17213707">
            <a:off x="5173527" y="1148365"/>
            <a:ext cx="401356" cy="2024045"/>
          </a:xfrm>
          <a:prstGeom prst="rightBrace">
            <a:avLst>
              <a:gd name="adj1" fmla="val 25793"/>
              <a:gd name="adj2" fmla="val 5141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Desna vitičasta zagrada 15">
            <a:extLst>
              <a:ext uri="{FF2B5EF4-FFF2-40B4-BE49-F238E27FC236}">
                <a16:creationId xmlns:a16="http://schemas.microsoft.com/office/drawing/2014/main" xmlns="" id="{EA666BE0-F31C-40F5-813A-6E683914F728}"/>
              </a:ext>
            </a:extLst>
          </p:cNvPr>
          <p:cNvSpPr/>
          <p:nvPr/>
        </p:nvSpPr>
        <p:spPr>
          <a:xfrm>
            <a:off x="6508399" y="2958679"/>
            <a:ext cx="400005" cy="2054709"/>
          </a:xfrm>
          <a:prstGeom prst="rightBrace">
            <a:avLst>
              <a:gd name="adj1" fmla="val 25793"/>
              <a:gd name="adj2" fmla="val 2549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Desna vitičasta zagrada 16">
            <a:extLst>
              <a:ext uri="{FF2B5EF4-FFF2-40B4-BE49-F238E27FC236}">
                <a16:creationId xmlns:a16="http://schemas.microsoft.com/office/drawing/2014/main" xmlns="" id="{0A5FC546-8EA8-40F1-B51E-96E2C2729812}"/>
              </a:ext>
            </a:extLst>
          </p:cNvPr>
          <p:cNvSpPr/>
          <p:nvPr/>
        </p:nvSpPr>
        <p:spPr>
          <a:xfrm rot="9694916">
            <a:off x="1567226" y="3754872"/>
            <a:ext cx="395547" cy="1979636"/>
          </a:xfrm>
          <a:prstGeom prst="rightBrace">
            <a:avLst>
              <a:gd name="adj1" fmla="val 25793"/>
              <a:gd name="adj2" fmla="val 4418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xmlns="" id="{CD443AAF-DDC2-44DF-9AF2-5A18ED1E9C07}"/>
              </a:ext>
            </a:extLst>
          </p:cNvPr>
          <p:cNvSpPr/>
          <p:nvPr/>
        </p:nvSpPr>
        <p:spPr>
          <a:xfrm rot="19774785">
            <a:off x="1020764" y="1815976"/>
            <a:ext cx="24304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Comic Sans MS" panose="030F0702030302020204" pitchFamily="66" charset="0"/>
              </a:rPr>
              <a:t>listovi i cvjetovi</a:t>
            </a: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xmlns="" id="{2852DB33-AA99-43AE-9E37-004E462F56FF}"/>
              </a:ext>
            </a:extLst>
          </p:cNvPr>
          <p:cNvSpPr/>
          <p:nvPr/>
        </p:nvSpPr>
        <p:spPr>
          <a:xfrm rot="807986">
            <a:off x="4262688" y="997296"/>
            <a:ext cx="41617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Comic Sans MS" panose="030F0702030302020204" pitchFamily="66" charset="0"/>
              </a:rPr>
              <a:t>plodovi sa sjemenkama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Comic Sans MS" panose="030F0702030302020204" pitchFamily="66" charset="0"/>
              </a:rPr>
              <a:t>u biljnim organima nakupljaju se hranjive tvari</a:t>
            </a:r>
          </a:p>
        </p:txBody>
      </p:sp>
      <p:sp>
        <p:nvSpPr>
          <p:cNvPr id="19" name="Pravokutnik 18">
            <a:extLst>
              <a:ext uri="{FF2B5EF4-FFF2-40B4-BE49-F238E27FC236}">
                <a16:creationId xmlns:a16="http://schemas.microsoft.com/office/drawing/2014/main" xmlns="" id="{C2EB6C73-4E11-4425-8CE2-7188E8444DEC}"/>
              </a:ext>
            </a:extLst>
          </p:cNvPr>
          <p:cNvSpPr/>
          <p:nvPr/>
        </p:nvSpPr>
        <p:spPr>
          <a:xfrm>
            <a:off x="6669141" y="2521271"/>
            <a:ext cx="2433764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1900" dirty="0">
                <a:latin typeface="Comic Sans MS" panose="030F0702030302020204" pitchFamily="66" charset="0"/>
              </a:rPr>
              <a:t>listopadno drveće i grmlje - odbacuje lišće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1900" dirty="0">
                <a:latin typeface="Comic Sans MS" panose="030F0702030302020204" pitchFamily="66" charset="0"/>
              </a:rPr>
              <a:t>zeljaste  trajnice -  odumiru nadzemni dijelovi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1900" dirty="0">
                <a:latin typeface="Comic Sans MS" panose="030F0702030302020204" pitchFamily="66" charset="0"/>
              </a:rPr>
              <a:t>količina vode u organima se smanjuje</a:t>
            </a:r>
          </a:p>
        </p:txBody>
      </p:sp>
      <p:sp>
        <p:nvSpPr>
          <p:cNvPr id="20" name="Pravokutnik 19">
            <a:extLst>
              <a:ext uri="{FF2B5EF4-FFF2-40B4-BE49-F238E27FC236}">
                <a16:creationId xmlns:a16="http://schemas.microsoft.com/office/drawing/2014/main" xmlns="" id="{23F0310D-D622-4755-9FAC-E7F4AE44835E}"/>
              </a:ext>
            </a:extLst>
          </p:cNvPr>
          <p:cNvSpPr/>
          <p:nvPr/>
        </p:nvSpPr>
        <p:spPr>
          <a:xfrm>
            <a:off x="-52221" y="4999763"/>
            <a:ext cx="21437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2000" dirty="0">
                <a:latin typeface="Comic Sans MS" panose="030F0702030302020204" pitchFamily="66" charset="0"/>
              </a:rPr>
              <a:t>zaustavlja se rast i razvoj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2000" dirty="0">
                <a:latin typeface="Comic Sans MS" panose="030F0702030302020204" pitchFamily="66" charset="0"/>
              </a:rPr>
              <a:t>mirovanje</a:t>
            </a:r>
          </a:p>
        </p:txBody>
      </p:sp>
    </p:spTree>
    <p:extLst>
      <p:ext uri="{BB962C8B-B14F-4D97-AF65-F5344CB8AC3E}">
        <p14:creationId xmlns:p14="http://schemas.microsoft.com/office/powerpoint/2010/main" val="141529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4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elica: peterokut 1">
            <a:extLst>
              <a:ext uri="{FF2B5EF4-FFF2-40B4-BE49-F238E27FC236}">
                <a16:creationId xmlns:a16="http://schemas.microsoft.com/office/drawing/2014/main" xmlns="" id="{1F9C6813-2DA7-489F-8632-45B4B3309B1F}"/>
              </a:ext>
            </a:extLst>
          </p:cNvPr>
          <p:cNvSpPr/>
          <p:nvPr/>
        </p:nvSpPr>
        <p:spPr>
          <a:xfrm rot="5400000">
            <a:off x="7654167" y="41138"/>
            <a:ext cx="1386551" cy="1301008"/>
          </a:xfrm>
          <a:prstGeom prst="homePlate">
            <a:avLst>
              <a:gd name="adj" fmla="val 29913"/>
            </a:avLst>
          </a:prstGeom>
          <a:solidFill>
            <a:srgbClr val="0097BE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AFCF5577-5E25-440E-85F7-285328965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101" y="200760"/>
            <a:ext cx="15286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U krugu života</a:t>
            </a:r>
          </a:p>
        </p:txBody>
      </p:sp>
      <p:sp>
        <p:nvSpPr>
          <p:cNvPr id="4" name="Oblačić za govor: pravokutnik sa zaobljenim kutovima 3">
            <a:extLst>
              <a:ext uri="{FF2B5EF4-FFF2-40B4-BE49-F238E27FC236}">
                <a16:creationId xmlns:a16="http://schemas.microsoft.com/office/drawing/2014/main" xmlns="" id="{D97C2CC1-34E4-4E0C-850E-F08F2CBCB170}"/>
              </a:ext>
            </a:extLst>
          </p:cNvPr>
          <p:cNvSpPr/>
          <p:nvPr/>
        </p:nvSpPr>
        <p:spPr>
          <a:xfrm>
            <a:off x="825163" y="987259"/>
            <a:ext cx="6214829" cy="1938992"/>
          </a:xfrm>
          <a:prstGeom prst="wedgeRoundRectCallout">
            <a:avLst>
              <a:gd name="adj1" fmla="val 62171"/>
              <a:gd name="adj2" fmla="val 4585"/>
              <a:gd name="adj3" fmla="val 16667"/>
            </a:avLst>
          </a:prstGeom>
          <a:noFill/>
          <a:ln w="28575">
            <a:solidFill>
              <a:srgbClr val="0097B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B27784CA-0102-474B-A20B-F5A48591E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728" y="987259"/>
            <a:ext cx="556736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sr-Latn-RS" sz="2400" dirty="0">
                <a:latin typeface="Comic Sans MS" panose="030F0702030302020204" pitchFamily="66" charset="0"/>
              </a:rPr>
              <a:t>Prisjeti se kako se mijenja volumen vode tijekom smrzavanja. Kako je ta pojava povezana s oštećenjem biljnih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sr-Latn-RS" sz="2400" dirty="0">
                <a:latin typeface="Comic Sans MS" panose="030F0702030302020204" pitchFamily="66" charset="0"/>
              </a:rPr>
              <a:t>stanica zbog smrzavanja vode u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sr-Latn-RS" sz="2400" dirty="0">
                <a:latin typeface="Comic Sans MS" panose="030F0702030302020204" pitchFamily="66" charset="0"/>
              </a:rPr>
              <a:t>njihovoj unutrašnjosti?</a:t>
            </a:r>
            <a:endParaRPr lang="hr-HR" altLang="sr-Latn-RS" sz="2400" dirty="0">
              <a:latin typeface="Comic Sans MS" panose="030F0702030302020204" pitchFamily="66" charset="0"/>
            </a:endParaRPr>
          </a:p>
        </p:txBody>
      </p:sp>
      <p:pic>
        <p:nvPicPr>
          <p:cNvPr id="6" name="Picture 2" descr="Slikovni rezultat za spajalica">
            <a:extLst>
              <a:ext uri="{FF2B5EF4-FFF2-40B4-BE49-F238E27FC236}">
                <a16:creationId xmlns:a16="http://schemas.microsoft.com/office/drawing/2014/main" xmlns="" id="{687965A0-6B86-4002-AA46-F215AC348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759347" y="630866"/>
            <a:ext cx="5127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likovni rezultat za freezing water gif">
            <a:extLst>
              <a:ext uri="{FF2B5EF4-FFF2-40B4-BE49-F238E27FC236}">
                <a16:creationId xmlns:a16="http://schemas.microsoft.com/office/drawing/2014/main" xmlns="" id="{6CFF2FBD-BBD1-4C82-A96F-CCECB03B7D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88" y="3197588"/>
            <a:ext cx="6278732" cy="320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73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elica: peterokut 1">
            <a:extLst>
              <a:ext uri="{FF2B5EF4-FFF2-40B4-BE49-F238E27FC236}">
                <a16:creationId xmlns:a16="http://schemas.microsoft.com/office/drawing/2014/main" xmlns="" id="{1F9C6813-2DA7-489F-8632-45B4B3309B1F}"/>
              </a:ext>
            </a:extLst>
          </p:cNvPr>
          <p:cNvSpPr/>
          <p:nvPr/>
        </p:nvSpPr>
        <p:spPr>
          <a:xfrm rot="5400000">
            <a:off x="7654167" y="41138"/>
            <a:ext cx="1386551" cy="1301008"/>
          </a:xfrm>
          <a:prstGeom prst="homePlate">
            <a:avLst>
              <a:gd name="adj" fmla="val 29913"/>
            </a:avLst>
          </a:prstGeom>
          <a:solidFill>
            <a:srgbClr val="0097BE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AFCF5577-5E25-440E-85F7-285328965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101" y="200760"/>
            <a:ext cx="15286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U krugu života</a:t>
            </a:r>
          </a:p>
        </p:txBody>
      </p:sp>
      <p:sp>
        <p:nvSpPr>
          <p:cNvPr id="4" name="Oblačić za govor: pravokutnik sa zaobljenim kutovima 3">
            <a:extLst>
              <a:ext uri="{FF2B5EF4-FFF2-40B4-BE49-F238E27FC236}">
                <a16:creationId xmlns:a16="http://schemas.microsoft.com/office/drawing/2014/main" xmlns="" id="{D97C2CC1-34E4-4E0C-850E-F08F2CBCB170}"/>
              </a:ext>
            </a:extLst>
          </p:cNvPr>
          <p:cNvSpPr/>
          <p:nvPr/>
        </p:nvSpPr>
        <p:spPr>
          <a:xfrm>
            <a:off x="896185" y="1085576"/>
            <a:ext cx="3403430" cy="929656"/>
          </a:xfrm>
          <a:prstGeom prst="wedgeRoundRectCallout">
            <a:avLst>
              <a:gd name="adj1" fmla="val 62171"/>
              <a:gd name="adj2" fmla="val 4585"/>
              <a:gd name="adj3" fmla="val 16667"/>
            </a:avLst>
          </a:prstGeom>
          <a:noFill/>
          <a:ln w="28575">
            <a:solidFill>
              <a:srgbClr val="0097B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B27784CA-0102-474B-A20B-F5A48591E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185" y="1134905"/>
            <a:ext cx="34034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sr-Latn-RS" sz="2400" dirty="0">
                <a:latin typeface="Comic Sans MS" panose="030F0702030302020204" pitchFamily="66" charset="0"/>
              </a:rPr>
              <a:t>Znaju li biljke kad </a:t>
            </a:r>
            <a:br>
              <a:rPr lang="pl-PL" altLang="sr-Latn-RS" sz="2400" dirty="0">
                <a:latin typeface="Comic Sans MS" panose="030F0702030302020204" pitchFamily="66" charset="0"/>
              </a:rPr>
            </a:br>
            <a:r>
              <a:rPr lang="pl-PL" altLang="sr-Latn-RS" sz="2400" dirty="0">
                <a:latin typeface="Comic Sans MS" panose="030F0702030302020204" pitchFamily="66" charset="0"/>
              </a:rPr>
              <a:t>je dan, a kad noć?</a:t>
            </a:r>
            <a:endParaRPr lang="hr-HR" altLang="sr-Latn-RS" sz="2400" dirty="0">
              <a:latin typeface="Comic Sans MS" panose="030F0702030302020204" pitchFamily="66" charset="0"/>
            </a:endParaRPr>
          </a:p>
        </p:txBody>
      </p:sp>
      <p:pic>
        <p:nvPicPr>
          <p:cNvPr id="6" name="Picture 2" descr="Slikovni rezultat za spajalica">
            <a:extLst>
              <a:ext uri="{FF2B5EF4-FFF2-40B4-BE49-F238E27FC236}">
                <a16:creationId xmlns:a16="http://schemas.microsoft.com/office/drawing/2014/main" xmlns="" id="{687965A0-6B86-4002-AA46-F215AC348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821973" y="672131"/>
            <a:ext cx="5127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B85F9754-36E9-4E7E-8F28-FBDC26DD1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9" t="5806" r="4347" b="4433"/>
          <a:stretch/>
        </p:blipFill>
        <p:spPr>
          <a:xfrm>
            <a:off x="5233935" y="780961"/>
            <a:ext cx="1528683" cy="1538884"/>
          </a:xfrm>
          <a:prstGeom prst="flowChartConnector">
            <a:avLst/>
          </a:prstGeom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xmlns="" id="{5DFF9860-F002-41DF-988A-9058C1483D6E}"/>
              </a:ext>
            </a:extLst>
          </p:cNvPr>
          <p:cNvSpPr/>
          <p:nvPr/>
        </p:nvSpPr>
        <p:spPr>
          <a:xfrm>
            <a:off x="324273" y="1147899"/>
            <a:ext cx="8162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Kod pojedinih biljaka neki procesi, poput cvjetanja, ovise o duljini dana, tj. o broju sati dnevnog svjetla</a:t>
            </a: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xmlns="" id="{933B06F3-7C41-4CD7-BE98-2BDDADD204EA}"/>
              </a:ext>
            </a:extLst>
          </p:cNvPr>
          <p:cNvSpPr/>
          <p:nvPr/>
        </p:nvSpPr>
        <p:spPr>
          <a:xfrm>
            <a:off x="1005592" y="2431006"/>
            <a:ext cx="2667718" cy="461665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biljke dugog dana</a:t>
            </a: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xmlns="" id="{2288635C-9872-4CEE-BEB7-FA726DCC849A}"/>
              </a:ext>
            </a:extLst>
          </p:cNvPr>
          <p:cNvSpPr/>
          <p:nvPr/>
        </p:nvSpPr>
        <p:spPr>
          <a:xfrm>
            <a:off x="5290099" y="2431005"/>
            <a:ext cx="2945037" cy="461665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biljke kratkog dana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xmlns="" id="{EFCEBB9D-6AB5-48B1-A18D-EE2845E847C5}"/>
              </a:ext>
            </a:extLst>
          </p:cNvPr>
          <p:cNvSpPr/>
          <p:nvPr/>
        </p:nvSpPr>
        <p:spPr>
          <a:xfrm>
            <a:off x="821973" y="3025369"/>
            <a:ext cx="32596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2100" dirty="0">
                <a:latin typeface="Comic Sans MS" panose="030F0702030302020204" pitchFamily="66" charset="0"/>
              </a:rPr>
              <a:t>cvjetaju u vrijeme dugih proljetnih dana</a:t>
            </a:r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xmlns="" id="{2EDE564E-68C6-4617-8A9A-8C020606CD38}"/>
              </a:ext>
            </a:extLst>
          </p:cNvPr>
          <p:cNvSpPr/>
          <p:nvPr/>
        </p:nvSpPr>
        <p:spPr>
          <a:xfrm>
            <a:off x="4644284" y="3025369"/>
            <a:ext cx="42366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2100" dirty="0">
                <a:latin typeface="Comic Sans MS" panose="030F0702030302020204" pitchFamily="66" charset="0"/>
              </a:rPr>
              <a:t>cvjetaju u kasnu jesen i ranu zimu, kad dani postanu kraći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F9D38875-886B-467D-AAFA-1F2CE3416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702" y="3896731"/>
            <a:ext cx="2722395" cy="2384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Pravokutnik 15">
            <a:extLst>
              <a:ext uri="{FF2B5EF4-FFF2-40B4-BE49-F238E27FC236}">
                <a16:creationId xmlns:a16="http://schemas.microsoft.com/office/drawing/2014/main" xmlns="" id="{20A49178-720E-4A52-B641-0C15FD9F4FF2}"/>
              </a:ext>
            </a:extLst>
          </p:cNvPr>
          <p:cNvSpPr/>
          <p:nvPr/>
        </p:nvSpPr>
        <p:spPr>
          <a:xfrm>
            <a:off x="1742055" y="6228810"/>
            <a:ext cx="1711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crvena djetelina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D0F573D0-977E-4BF1-9DEA-62347BCC9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741" y="3896731"/>
            <a:ext cx="2722395" cy="2361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Pravokutnik 17">
            <a:extLst>
              <a:ext uri="{FF2B5EF4-FFF2-40B4-BE49-F238E27FC236}">
                <a16:creationId xmlns:a16="http://schemas.microsoft.com/office/drawing/2014/main" xmlns="" id="{433C0647-7EE5-4822-B5D6-334B62F6D1A0}"/>
              </a:ext>
            </a:extLst>
          </p:cNvPr>
          <p:cNvSpPr/>
          <p:nvPr/>
        </p:nvSpPr>
        <p:spPr>
          <a:xfrm>
            <a:off x="6195611" y="6206235"/>
            <a:ext cx="1224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krizantema</a:t>
            </a:r>
          </a:p>
        </p:txBody>
      </p:sp>
    </p:spTree>
    <p:extLst>
      <p:ext uri="{BB962C8B-B14F-4D97-AF65-F5344CB8AC3E}">
        <p14:creationId xmlns:p14="http://schemas.microsoft.com/office/powerpoint/2010/main" val="77231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/>
      <p:bldP spid="5" grpId="1"/>
      <p:bldP spid="8" grpId="0"/>
      <p:bldP spid="9" grpId="0" animBg="1"/>
      <p:bldP spid="10" grpId="0" animBg="1"/>
      <p:bldP spid="11" grpId="0"/>
      <p:bldP spid="12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>
            <a:extLst>
              <a:ext uri="{FF2B5EF4-FFF2-40B4-BE49-F238E27FC236}">
                <a16:creationId xmlns:a16="http://schemas.microsoft.com/office/drawing/2014/main" xmlns="" id="{6BF2A826-7841-44C8-A91D-25A1077B8A5D}"/>
              </a:ext>
            </a:extLst>
          </p:cNvPr>
          <p:cNvSpPr/>
          <p:nvPr/>
        </p:nvSpPr>
        <p:spPr>
          <a:xfrm>
            <a:off x="299356" y="575493"/>
            <a:ext cx="85452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>
                <a:latin typeface="Comic Sans MS" panose="030F0702030302020204" pitchFamily="66" charset="0"/>
              </a:rPr>
              <a:t>dnevno-noćni ritam </a:t>
            </a:r>
            <a:br>
              <a:rPr lang="hr-HR" sz="2800" b="1" dirty="0">
                <a:latin typeface="Comic Sans MS" panose="030F0702030302020204" pitchFamily="66" charset="0"/>
              </a:rPr>
            </a:br>
            <a:r>
              <a:rPr lang="hr-HR" sz="2800" b="1" dirty="0">
                <a:latin typeface="Comic Sans MS" panose="030F0702030302020204" pitchFamily="66" charset="0"/>
              </a:rPr>
              <a:t>- </a:t>
            </a:r>
            <a:r>
              <a:rPr lang="hr-HR" sz="2800" dirty="0">
                <a:latin typeface="Comic Sans MS" panose="030F0702030302020204" pitchFamily="66" charset="0"/>
              </a:rPr>
              <a:t>povezan s izmjenom dana i noći</a:t>
            </a:r>
          </a:p>
          <a:p>
            <a:endParaRPr lang="hr-HR" sz="2800" dirty="0"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>
                <a:latin typeface="Comic Sans MS" panose="030F0702030302020204" pitchFamily="66" charset="0"/>
              </a:rPr>
              <a:t>listovi ili cvjetovi nekih biljaka danju su rašireni, a noću sklopljeni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3F25EA6D-06D6-4E83-BA02-83043249B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468" y="3075872"/>
            <a:ext cx="2938462" cy="2664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DBB4932C-BFD3-4D5B-B255-626C890F8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613" y="2659657"/>
            <a:ext cx="2534919" cy="3081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xmlns="" id="{876B3E57-98EC-4431-AB1B-DB62DB43C1E7}"/>
              </a:ext>
            </a:extLst>
          </p:cNvPr>
          <p:cNvSpPr/>
          <p:nvPr/>
        </p:nvSpPr>
        <p:spPr>
          <a:xfrm>
            <a:off x="881742" y="5740853"/>
            <a:ext cx="73805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200" dirty="0"/>
              <a:t>Glavice maslačka ritmički se zatvaraju tijekom noći i hladnih kišnih dana, a otvaraju tijekom toplog i sunčanog dana.</a:t>
            </a:r>
          </a:p>
        </p:txBody>
      </p:sp>
    </p:spTree>
    <p:extLst>
      <p:ext uri="{BB962C8B-B14F-4D97-AF65-F5344CB8AC3E}">
        <p14:creationId xmlns:p14="http://schemas.microsoft.com/office/powerpoint/2010/main" val="128600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kovni rezultat za nature letters transparent">
            <a:extLst>
              <a:ext uri="{FF2B5EF4-FFF2-40B4-BE49-F238E27FC236}">
                <a16:creationId xmlns:a16="http://schemas.microsoft.com/office/drawing/2014/main" xmlns="" id="{6BB25E0A-9049-45BA-A28F-9EBCC4A4A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9" t="36207" r="50356" b="50812"/>
          <a:stretch/>
        </p:blipFill>
        <p:spPr bwMode="auto">
          <a:xfrm rot="19170060">
            <a:off x="1890265" y="1568787"/>
            <a:ext cx="1159944" cy="117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likovni rezultat za nature letters transparent">
            <a:extLst>
              <a:ext uri="{FF2B5EF4-FFF2-40B4-BE49-F238E27FC236}">
                <a16:creationId xmlns:a16="http://schemas.microsoft.com/office/drawing/2014/main" xmlns="" id="{10D403B7-AB45-4C0D-8EC9-B96BB25EC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1" t="12452" r="16801" b="74566"/>
          <a:stretch/>
        </p:blipFill>
        <p:spPr bwMode="auto">
          <a:xfrm rot="20389806">
            <a:off x="3222168" y="830881"/>
            <a:ext cx="948377" cy="10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likovni rezultat za nature letters transparent">
            <a:extLst>
              <a:ext uri="{FF2B5EF4-FFF2-40B4-BE49-F238E27FC236}">
                <a16:creationId xmlns:a16="http://schemas.microsoft.com/office/drawing/2014/main" xmlns="" id="{50B5083B-29E4-4931-8E50-0AD7F85F6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8" t="24395" b="63273"/>
          <a:stretch/>
        </p:blipFill>
        <p:spPr bwMode="auto">
          <a:xfrm>
            <a:off x="4092372" y="677296"/>
            <a:ext cx="1008563" cy="101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likovni rezultat za nature letters transparent">
            <a:extLst>
              <a:ext uri="{FF2B5EF4-FFF2-40B4-BE49-F238E27FC236}">
                <a16:creationId xmlns:a16="http://schemas.microsoft.com/office/drawing/2014/main" xmlns="" id="{134E55A5-39C2-4757-9627-B22B23B98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2" r="83198" b="74956"/>
          <a:stretch/>
        </p:blipFill>
        <p:spPr bwMode="auto">
          <a:xfrm rot="2219830">
            <a:off x="5588609" y="1199843"/>
            <a:ext cx="1132665" cy="117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likovni rezultat za nature letters transparent">
            <a:extLst>
              <a:ext uri="{FF2B5EF4-FFF2-40B4-BE49-F238E27FC236}">
                <a16:creationId xmlns:a16="http://schemas.microsoft.com/office/drawing/2014/main" xmlns="" id="{B49FFCE8-47CD-4A09-B128-9BA87DFB4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9" t="48540" r="67682" b="37570"/>
          <a:stretch/>
        </p:blipFill>
        <p:spPr bwMode="auto">
          <a:xfrm rot="1146205">
            <a:off x="1861914" y="4590079"/>
            <a:ext cx="1029499" cy="127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likovni rezultat za nature letters transparent">
            <a:extLst>
              <a:ext uri="{FF2B5EF4-FFF2-40B4-BE49-F238E27FC236}">
                <a16:creationId xmlns:a16="http://schemas.microsoft.com/office/drawing/2014/main" xmlns="" id="{CF200B06-2BB3-41EE-8A84-E05ED7BDF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2" t="12322" r="53196" b="75086"/>
          <a:stretch/>
        </p:blipFill>
        <p:spPr bwMode="auto">
          <a:xfrm rot="1414852">
            <a:off x="2826257" y="5039267"/>
            <a:ext cx="658221" cy="114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likovni rezultat za nature letters transparent">
            <a:extLst>
              <a:ext uri="{FF2B5EF4-FFF2-40B4-BE49-F238E27FC236}">
                <a16:creationId xmlns:a16="http://schemas.microsoft.com/office/drawing/2014/main" xmlns="" id="{BB1A8B10-ED5A-4E27-B60D-A77C07331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337" r="35201" b="51071"/>
          <a:stretch/>
        </p:blipFill>
        <p:spPr bwMode="auto">
          <a:xfrm rot="755017">
            <a:off x="3496965" y="5190346"/>
            <a:ext cx="1037578" cy="120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likovni rezultat za nature letters transparent">
            <a:extLst>
              <a:ext uri="{FF2B5EF4-FFF2-40B4-BE49-F238E27FC236}">
                <a16:creationId xmlns:a16="http://schemas.microsoft.com/office/drawing/2014/main" xmlns="" id="{A0226622-ACAF-48F1-8FCF-AECB561B0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8" t="24275" r="50949" b="63402"/>
          <a:stretch/>
        </p:blipFill>
        <p:spPr bwMode="auto">
          <a:xfrm rot="21160981">
            <a:off x="4605703" y="5220434"/>
            <a:ext cx="1059361" cy="114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likovni rezultat za nature letters transparent">
            <a:extLst>
              <a:ext uri="{FF2B5EF4-FFF2-40B4-BE49-F238E27FC236}">
                <a16:creationId xmlns:a16="http://schemas.microsoft.com/office/drawing/2014/main" xmlns="" id="{1067E3C7-6534-4CD0-9DB4-FB27FAEDE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9" t="36207" r="69412" b="51201"/>
          <a:stretch/>
        </p:blipFill>
        <p:spPr bwMode="auto">
          <a:xfrm rot="20393713">
            <a:off x="5660224" y="5023854"/>
            <a:ext cx="845733" cy="112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likovni rezultat za nature letters transparent">
            <a:extLst>
              <a:ext uri="{FF2B5EF4-FFF2-40B4-BE49-F238E27FC236}">
                <a16:creationId xmlns:a16="http://schemas.microsoft.com/office/drawing/2014/main" xmlns="" id="{9DACBD99-D39F-4264-BD34-2FEECF910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01" b="87295"/>
          <a:stretch/>
        </p:blipFill>
        <p:spPr bwMode="auto">
          <a:xfrm rot="19070111">
            <a:off x="6365770" y="4521680"/>
            <a:ext cx="940442" cy="106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likovni rezultat za nature letters transparent">
            <a:extLst>
              <a:ext uri="{FF2B5EF4-FFF2-40B4-BE49-F238E27FC236}">
                <a16:creationId xmlns:a16="http://schemas.microsoft.com/office/drawing/2014/main" xmlns="" id="{3023222E-29C9-45D5-9600-807FF44E6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9" t="36207" r="50356" b="50812"/>
          <a:stretch/>
        </p:blipFill>
        <p:spPr bwMode="auto">
          <a:xfrm rot="1200418">
            <a:off x="4820460" y="735884"/>
            <a:ext cx="1119778" cy="113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likovni rezultat za nature letters transparent">
            <a:extLst>
              <a:ext uri="{FF2B5EF4-FFF2-40B4-BE49-F238E27FC236}">
                <a16:creationId xmlns:a16="http://schemas.microsoft.com/office/drawing/2014/main" xmlns="" id="{D0BBC5D7-AACF-4DBF-9442-2165449EA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9" t="36207" r="50356" b="50812"/>
          <a:stretch/>
        </p:blipFill>
        <p:spPr bwMode="auto">
          <a:xfrm rot="2573779">
            <a:off x="6206712" y="1929920"/>
            <a:ext cx="1171224" cy="118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jagram toka: Poveznik 3">
            <a:extLst>
              <a:ext uri="{FF2B5EF4-FFF2-40B4-BE49-F238E27FC236}">
                <a16:creationId xmlns:a16="http://schemas.microsoft.com/office/drawing/2014/main" xmlns="" id="{545E1FC0-14D4-42A6-90ED-DF7050D84445}"/>
              </a:ext>
            </a:extLst>
          </p:cNvPr>
          <p:cNvSpPr/>
          <p:nvPr/>
        </p:nvSpPr>
        <p:spPr>
          <a:xfrm>
            <a:off x="2675952" y="1738020"/>
            <a:ext cx="3754370" cy="3586578"/>
          </a:xfrm>
          <a:prstGeom prst="flowChartConnector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7" name="Picture 14" descr="Slikovni rezultat za nature letters transparent">
            <a:extLst>
              <a:ext uri="{FF2B5EF4-FFF2-40B4-BE49-F238E27FC236}">
                <a16:creationId xmlns:a16="http://schemas.microsoft.com/office/drawing/2014/main" xmlns="" id="{DD2A2712-7C5C-4ED5-B4AE-1ADF6C3A1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337" r="35201" b="51071"/>
          <a:stretch/>
        </p:blipFill>
        <p:spPr bwMode="auto">
          <a:xfrm rot="1623610">
            <a:off x="2453843" y="4368966"/>
            <a:ext cx="478683" cy="38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likovni rezultat za plant transparent">
            <a:extLst>
              <a:ext uri="{FF2B5EF4-FFF2-40B4-BE49-F238E27FC236}">
                <a16:creationId xmlns:a16="http://schemas.microsoft.com/office/drawing/2014/main" xmlns="" id="{5C1FE5D2-C268-4472-BCBD-E518CF045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02" y="2210463"/>
            <a:ext cx="3337040" cy="250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84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elica: peterokut 1">
            <a:extLst>
              <a:ext uri="{FF2B5EF4-FFF2-40B4-BE49-F238E27FC236}">
                <a16:creationId xmlns:a16="http://schemas.microsoft.com/office/drawing/2014/main" xmlns="" id="{1F9C6813-2DA7-489F-8632-45B4B3309B1F}"/>
              </a:ext>
            </a:extLst>
          </p:cNvPr>
          <p:cNvSpPr/>
          <p:nvPr/>
        </p:nvSpPr>
        <p:spPr>
          <a:xfrm rot="5400000">
            <a:off x="7654167" y="41138"/>
            <a:ext cx="1386551" cy="1301008"/>
          </a:xfrm>
          <a:prstGeom prst="homePlate">
            <a:avLst>
              <a:gd name="adj" fmla="val 29913"/>
            </a:avLst>
          </a:prstGeom>
          <a:solidFill>
            <a:srgbClr val="0097BE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AFCF5577-5E25-440E-85F7-285328965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101" y="200760"/>
            <a:ext cx="15286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U krugu života</a:t>
            </a:r>
          </a:p>
        </p:txBody>
      </p:sp>
      <p:sp>
        <p:nvSpPr>
          <p:cNvPr id="7" name="Dijagram toka: Kraj 6">
            <a:extLst>
              <a:ext uri="{FF2B5EF4-FFF2-40B4-BE49-F238E27FC236}">
                <a16:creationId xmlns:a16="http://schemas.microsoft.com/office/drawing/2014/main" xmlns="" id="{78247820-FC79-42E4-9BCE-747F26BE9599}"/>
              </a:ext>
            </a:extLst>
          </p:cNvPr>
          <p:cNvSpPr/>
          <p:nvPr/>
        </p:nvSpPr>
        <p:spPr>
          <a:xfrm>
            <a:off x="1167967" y="3248024"/>
            <a:ext cx="7223558" cy="1771651"/>
          </a:xfrm>
          <a:prstGeom prst="flowChartTerminator">
            <a:avLst/>
          </a:prstGeom>
          <a:solidFill>
            <a:srgbClr val="A3EB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2400">
              <a:solidFill>
                <a:srgbClr val="E27ACE"/>
              </a:solidFill>
            </a:endParaRP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xmlns="" id="{BEDDEB79-7D72-490E-B8D0-9DAFFBC67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812" y="3756190"/>
            <a:ext cx="589510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sr-Latn-RS" b="1" dirty="0">
                <a:latin typeface="Comic Sans MS" panose="030F0702030302020204" pitchFamily="66" charset="0"/>
              </a:rPr>
              <a:t>Početak je kraj, a kraj početak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hr-HR" altLang="sr-Latn-RS" dirty="0">
                <a:latin typeface="Comic Sans MS" panose="030F0702030302020204" pitchFamily="66" charset="0"/>
              </a:rPr>
              <a:t>RB, str. 48. zadatak 1.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E952AB2C-F7F6-4C70-AE75-20F27B156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3829" b="15573"/>
          <a:stretch>
            <a:fillRect/>
          </a:stretch>
        </p:blipFill>
        <p:spPr bwMode="auto">
          <a:xfrm>
            <a:off x="1279529" y="3596304"/>
            <a:ext cx="95567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Slikovni rezultat za biologist lab cartoon transparent">
            <a:extLst>
              <a:ext uri="{FF2B5EF4-FFF2-40B4-BE49-F238E27FC236}">
                <a16:creationId xmlns:a16="http://schemas.microsoft.com/office/drawing/2014/main" xmlns="" id="{1869120A-6DED-4EF2-82E4-D70A69107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111">
                        <a14:foregroundMark x1="57500" y1="69722" x2="63611" y2="71389"/>
                        <a14:foregroundMark x1="77222" y1="65278" x2="72500" y2="66389"/>
                        <a14:foregroundMark x1="61667" y1="62778" x2="65556" y2="65556"/>
                        <a14:foregroundMark x1="66389" y1="48056" x2="64167" y2="58056"/>
                        <a14:foregroundMark x1="61944" y1="54444" x2="59722" y2="63611"/>
                        <a14:foregroundMark x1="46389" y1="57222" x2="46944" y2="62778"/>
                        <a14:foregroundMark x1="31944" y1="49722" x2="35556" y2="59167"/>
                        <a14:foregroundMark x1="87778" y1="48889" x2="90556" y2="56389"/>
                        <a14:foregroundMark x1="71944" y1="40000" x2="71944" y2="44722"/>
                        <a14:foregroundMark x1="91111" y1="32778" x2="91111" y2="32778"/>
                        <a14:foregroundMark x1="48611" y1="57500" x2="48611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6" t="23443" r="2381" b="20347"/>
          <a:stretch/>
        </p:blipFill>
        <p:spPr bwMode="auto">
          <a:xfrm>
            <a:off x="2686050" y="1295400"/>
            <a:ext cx="37528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6D6DA22F-6C7E-47EE-BA08-95B660C694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68" t="27222" r="64375" b="55926"/>
          <a:stretch/>
        </p:blipFill>
        <p:spPr>
          <a:xfrm>
            <a:off x="278061" y="524250"/>
            <a:ext cx="2201186" cy="213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4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elica: peterokut 1">
            <a:extLst>
              <a:ext uri="{FF2B5EF4-FFF2-40B4-BE49-F238E27FC236}">
                <a16:creationId xmlns:a16="http://schemas.microsoft.com/office/drawing/2014/main" xmlns="" id="{1F9C6813-2DA7-489F-8632-45B4B3309B1F}"/>
              </a:ext>
            </a:extLst>
          </p:cNvPr>
          <p:cNvSpPr/>
          <p:nvPr/>
        </p:nvSpPr>
        <p:spPr>
          <a:xfrm rot="5400000">
            <a:off x="7654167" y="41138"/>
            <a:ext cx="1386551" cy="1301008"/>
          </a:xfrm>
          <a:prstGeom prst="homePlate">
            <a:avLst>
              <a:gd name="adj" fmla="val 29913"/>
            </a:avLst>
          </a:prstGeom>
          <a:solidFill>
            <a:srgbClr val="0097BE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AFCF5577-5E25-440E-85F7-285328965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101" y="200760"/>
            <a:ext cx="15286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U krugu života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xmlns="" id="{9F0EEAD4-C1F0-4051-B421-802EBF2A6D7B}"/>
              </a:ext>
            </a:extLst>
          </p:cNvPr>
          <p:cNvSpPr/>
          <p:nvPr/>
        </p:nvSpPr>
        <p:spPr>
          <a:xfrm>
            <a:off x="4960191" y="3895536"/>
            <a:ext cx="40040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dirty="0">
                <a:latin typeface="Comic Sans MS" panose="030F0702030302020204" pitchFamily="66" charset="0"/>
              </a:rPr>
              <a:t>povezane s kretanjem Zemlje oko svoje osi i oko Sunca </a:t>
            </a:r>
            <a:br>
              <a:rPr lang="hr-HR" sz="2800" dirty="0">
                <a:latin typeface="Comic Sans MS" panose="030F0702030302020204" pitchFamily="66" charset="0"/>
              </a:rPr>
            </a:br>
            <a:r>
              <a:rPr lang="hr-HR" sz="2800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hr-HR" sz="28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ciklička izmjena</a:t>
            </a:r>
          </a:p>
        </p:txBody>
      </p:sp>
      <p:sp>
        <p:nvSpPr>
          <p:cNvPr id="6" name="Oblačić za govor: pravokutnik sa zaobljenim kutovima 5">
            <a:extLst>
              <a:ext uri="{FF2B5EF4-FFF2-40B4-BE49-F238E27FC236}">
                <a16:creationId xmlns:a16="http://schemas.microsoft.com/office/drawing/2014/main" xmlns="" id="{3D3A4F0C-1553-46CB-8FBB-1CA55366D185}"/>
              </a:ext>
            </a:extLst>
          </p:cNvPr>
          <p:cNvSpPr/>
          <p:nvPr/>
        </p:nvSpPr>
        <p:spPr>
          <a:xfrm>
            <a:off x="884188" y="692458"/>
            <a:ext cx="5916609" cy="1180730"/>
          </a:xfrm>
          <a:prstGeom prst="wedgeRoundRectCallout">
            <a:avLst>
              <a:gd name="adj1" fmla="val 62171"/>
              <a:gd name="adj2" fmla="val 4585"/>
              <a:gd name="adj3" fmla="val 16667"/>
            </a:avLst>
          </a:prstGeom>
          <a:noFill/>
          <a:ln w="28575">
            <a:solidFill>
              <a:srgbClr val="0097B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450AFB87-CFB3-4432-91CA-18E22F9BE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734" y="805769"/>
            <a:ext cx="57740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hr-HR" altLang="sr-Latn-RS" dirty="0">
                <a:latin typeface="Comic Sans MS" panose="030F0702030302020204" pitchFamily="66" charset="0"/>
              </a:rPr>
              <a:t>Koji životni uvjeti se na staništu mijenjaju dnevno ili sezonski?</a:t>
            </a:r>
          </a:p>
        </p:txBody>
      </p:sp>
      <p:pic>
        <p:nvPicPr>
          <p:cNvPr id="8" name="Picture 2" descr="Slikovni rezultat za spajalica">
            <a:extLst>
              <a:ext uri="{FF2B5EF4-FFF2-40B4-BE49-F238E27FC236}">
                <a16:creationId xmlns:a16="http://schemas.microsoft.com/office/drawing/2014/main" xmlns="" id="{B9C64F4C-12F4-4AD0-AACD-E05AF1679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770353" y="546139"/>
            <a:ext cx="5127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xmlns="" id="{B6ED768E-9920-4FB1-8255-9E2774EAFE6C}"/>
              </a:ext>
            </a:extLst>
          </p:cNvPr>
          <p:cNvSpPr/>
          <p:nvPr/>
        </p:nvSpPr>
        <p:spPr>
          <a:xfrm>
            <a:off x="1011095" y="2324501"/>
            <a:ext cx="42803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>
                <a:latin typeface="Comic Sans MS" panose="030F0702030302020204" pitchFamily="66" charset="0"/>
              </a:rPr>
              <a:t>Svjetlost i temperatura </a:t>
            </a:r>
          </a:p>
        </p:txBody>
      </p:sp>
      <p:sp>
        <p:nvSpPr>
          <p:cNvPr id="9" name="Strelica: desno 8">
            <a:extLst>
              <a:ext uri="{FF2B5EF4-FFF2-40B4-BE49-F238E27FC236}">
                <a16:creationId xmlns:a16="http://schemas.microsoft.com/office/drawing/2014/main" xmlns="" id="{0123D9C8-EB5B-4E61-A954-521546B1B95D}"/>
              </a:ext>
            </a:extLst>
          </p:cNvPr>
          <p:cNvSpPr/>
          <p:nvPr/>
        </p:nvSpPr>
        <p:spPr>
          <a:xfrm>
            <a:off x="5291434" y="2497738"/>
            <a:ext cx="354605" cy="231272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xmlns="" id="{8600E2F6-5323-475B-9AD7-2F21BBC3F629}"/>
              </a:ext>
            </a:extLst>
          </p:cNvPr>
          <p:cNvSpPr/>
          <p:nvPr/>
        </p:nvSpPr>
        <p:spPr>
          <a:xfrm>
            <a:off x="5738029" y="2370667"/>
            <a:ext cx="226066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500" dirty="0">
                <a:latin typeface="Comic Sans MS" panose="030F0702030302020204" pitchFamily="66" charset="0"/>
              </a:rPr>
              <a:t>količina vlage</a:t>
            </a:r>
          </a:p>
        </p:txBody>
      </p:sp>
      <p:sp>
        <p:nvSpPr>
          <p:cNvPr id="11" name="Desna vitičasta zagrada 10">
            <a:extLst>
              <a:ext uri="{FF2B5EF4-FFF2-40B4-BE49-F238E27FC236}">
                <a16:creationId xmlns:a16="http://schemas.microsoft.com/office/drawing/2014/main" xmlns="" id="{FC11D3B9-1DFA-4070-A8C6-1A8A30E1D7D5}"/>
              </a:ext>
            </a:extLst>
          </p:cNvPr>
          <p:cNvSpPr/>
          <p:nvPr/>
        </p:nvSpPr>
        <p:spPr>
          <a:xfrm rot="5400000">
            <a:off x="4085181" y="-552186"/>
            <a:ext cx="809880" cy="7017141"/>
          </a:xfrm>
          <a:prstGeom prst="rightBrace">
            <a:avLst>
              <a:gd name="adj1" fmla="val 42547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D67B84EF-A029-4C5B-8391-A827838F36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9" t="5806" r="4347" b="4433"/>
          <a:stretch/>
        </p:blipFill>
        <p:spPr>
          <a:xfrm>
            <a:off x="211511" y="3429000"/>
            <a:ext cx="2655830" cy="2673553"/>
          </a:xfrm>
          <a:prstGeom prst="flowChartConnector">
            <a:avLst/>
          </a:prstGeom>
        </p:spPr>
      </p:pic>
      <p:pic>
        <p:nvPicPr>
          <p:cNvPr id="1026" name="Picture 2" descr="Slikovni rezultat za temperature change hot and cold cartoon transparent">
            <a:extLst>
              <a:ext uri="{FF2B5EF4-FFF2-40B4-BE49-F238E27FC236}">
                <a16:creationId xmlns:a16="http://schemas.microsoft.com/office/drawing/2014/main" xmlns="" id="{11433F04-BB90-43B3-B76E-3BDED3A27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896" y="3895536"/>
            <a:ext cx="1723740" cy="201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56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/>
      <p:bldP spid="4" grpId="0"/>
      <p:bldP spid="9" grpId="0" animBg="1"/>
      <p:bldP spid="1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elica: peterokut 1">
            <a:extLst>
              <a:ext uri="{FF2B5EF4-FFF2-40B4-BE49-F238E27FC236}">
                <a16:creationId xmlns:a16="http://schemas.microsoft.com/office/drawing/2014/main" xmlns="" id="{4AF9F384-DC5A-4249-8F11-62C610C3C0E3}"/>
              </a:ext>
            </a:extLst>
          </p:cNvPr>
          <p:cNvSpPr/>
          <p:nvPr/>
        </p:nvSpPr>
        <p:spPr>
          <a:xfrm rot="5400000">
            <a:off x="7654167" y="41138"/>
            <a:ext cx="1386551" cy="1301008"/>
          </a:xfrm>
          <a:prstGeom prst="homePlate">
            <a:avLst>
              <a:gd name="adj" fmla="val 29913"/>
            </a:avLst>
          </a:prstGeom>
          <a:solidFill>
            <a:srgbClr val="0097BE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788FAE32-4077-4467-A778-81721CE9E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101" y="200760"/>
            <a:ext cx="15286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U krugu života</a:t>
            </a:r>
          </a:p>
        </p:txBody>
      </p:sp>
      <p:sp>
        <p:nvSpPr>
          <p:cNvPr id="4" name="Pravokutnik: jedan zaobljeni kut 3">
            <a:extLst>
              <a:ext uri="{FF2B5EF4-FFF2-40B4-BE49-F238E27FC236}">
                <a16:creationId xmlns:a16="http://schemas.microsoft.com/office/drawing/2014/main" xmlns="" id="{00BEF0DD-79B8-4D07-96B1-E38913DD45BA}"/>
              </a:ext>
            </a:extLst>
          </p:cNvPr>
          <p:cNvSpPr/>
          <p:nvPr/>
        </p:nvSpPr>
        <p:spPr>
          <a:xfrm>
            <a:off x="472087" y="604463"/>
            <a:ext cx="6772091" cy="1386552"/>
          </a:xfrm>
          <a:prstGeom prst="round1Rect">
            <a:avLst/>
          </a:prstGeom>
          <a:solidFill>
            <a:srgbClr val="A3EB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Zadatak</a:t>
            </a:r>
            <a:r>
              <a:rPr lang="hr-H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: Razmisli o cikličkim promjenama (dan i noć, godišnja doba) i objasni kako se životinje i biljke prilagođavaju na njih.</a:t>
            </a:r>
          </a:p>
        </p:txBody>
      </p:sp>
      <p:pic>
        <p:nvPicPr>
          <p:cNvPr id="2050" name="Picture 2" descr="Slikovni rezultat za hibernation cartoon">
            <a:extLst>
              <a:ext uri="{FF2B5EF4-FFF2-40B4-BE49-F238E27FC236}">
                <a16:creationId xmlns:a16="http://schemas.microsoft.com/office/drawing/2014/main" xmlns="" id="{81C9A57C-0E25-41F7-8CC8-BDA9550C9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7"/>
          <a:stretch/>
        </p:blipFill>
        <p:spPr bwMode="auto">
          <a:xfrm>
            <a:off x="347800" y="4131150"/>
            <a:ext cx="2063318" cy="197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likovni rezultat za birds flying south cartoon">
            <a:extLst>
              <a:ext uri="{FF2B5EF4-FFF2-40B4-BE49-F238E27FC236}">
                <a16:creationId xmlns:a16="http://schemas.microsoft.com/office/drawing/2014/main" xmlns="" id="{589A72A1-85F0-4232-A463-E56AF96BC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269" y="2227730"/>
            <a:ext cx="2458838" cy="167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likovni rezultat za germination cartoon transparent">
            <a:extLst>
              <a:ext uri="{FF2B5EF4-FFF2-40B4-BE49-F238E27FC236}">
                <a16:creationId xmlns:a16="http://schemas.microsoft.com/office/drawing/2014/main" xmlns="" id="{AB62B457-2C77-4A68-911E-880152A42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937" y="3879959"/>
            <a:ext cx="1301009" cy="207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likovni rezultat za flower blooming cartoon gif transparent">
            <a:extLst>
              <a:ext uri="{FF2B5EF4-FFF2-40B4-BE49-F238E27FC236}">
                <a16:creationId xmlns:a16="http://schemas.microsoft.com/office/drawing/2014/main" xmlns="" id="{7043D8F0-242F-401C-AD17-319F1DC653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847" y="4143651"/>
            <a:ext cx="2314575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1BAED5AD-975F-4034-9BF5-E36A02DD9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000" l="10000" r="90972">
                        <a14:foregroundMark x1="68611" y1="63333" x2="69028" y2="66111"/>
                        <a14:foregroundMark x1="31111" y1="65185" x2="39583" y2="70370"/>
                        <a14:foregroundMark x1="39583" y1="70370" x2="43333" y2="76667"/>
                        <a14:foregroundMark x1="36944" y1="69815" x2="23472" y2="58704"/>
                        <a14:foregroundMark x1="23472" y1="58704" x2="18750" y2="50926"/>
                        <a14:foregroundMark x1="18750" y1="50926" x2="22361" y2="41481"/>
                        <a14:foregroundMark x1="22361" y1="41481" x2="25417" y2="37222"/>
                        <a14:foregroundMark x1="53333" y1="14444" x2="60417" y2="15556"/>
                        <a14:foregroundMark x1="60417" y1="15556" x2="67639" y2="21852"/>
                        <a14:foregroundMark x1="67639" y1="21852" x2="83889" y2="58333"/>
                        <a14:foregroundMark x1="85278" y1="60000" x2="88889" y2="67963"/>
                        <a14:foregroundMark x1="88889" y1="67963" x2="89306" y2="78148"/>
                        <a14:foregroundMark x1="89306" y1="78148" x2="86389" y2="88148"/>
                        <a14:foregroundMark x1="86389" y1="88148" x2="48194" y2="93704"/>
                        <a14:foregroundMark x1="48194" y1="93704" x2="48194" y2="93148"/>
                        <a14:foregroundMark x1="23750" y1="61296" x2="29306" y2="67593"/>
                        <a14:foregroundMark x1="29306" y1="67593" x2="29583" y2="67593"/>
                        <a14:foregroundMark x1="30000" y1="67778" x2="30417" y2="67778"/>
                        <a14:foregroundMark x1="29306" y1="66667" x2="39861" y2="80000"/>
                        <a14:foregroundMark x1="39861" y1="80000" x2="43194" y2="87963"/>
                        <a14:foregroundMark x1="77361" y1="33704" x2="89028" y2="66296"/>
                        <a14:foregroundMark x1="88333" y1="70185" x2="87083" y2="90185"/>
                        <a14:foregroundMark x1="87083" y1="90185" x2="70278" y2="95000"/>
                        <a14:foregroundMark x1="70278" y1="95000" x2="58056" y2="92222"/>
                        <a14:foregroundMark x1="87639" y1="65000" x2="89861" y2="74259"/>
                        <a14:foregroundMark x1="89861" y1="74259" x2="89861" y2="77778"/>
                        <a14:foregroundMark x1="90972" y1="72778" x2="90972" y2="7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9529" y="1991014"/>
            <a:ext cx="2963572" cy="222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1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toaletni pribor&#10;&#10;Opis je automatski generiran">
            <a:extLst>
              <a:ext uri="{FF2B5EF4-FFF2-40B4-BE49-F238E27FC236}">
                <a16:creationId xmlns:a16="http://schemas.microsoft.com/office/drawing/2014/main" xmlns="" id="{1EC6D461-1C4C-4E1A-BE09-77382C5F0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15" y="5329606"/>
            <a:ext cx="583648" cy="45676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8ADABDB4-287B-461C-AE79-53288F0E2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77" y="3878578"/>
            <a:ext cx="933806" cy="162042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BA90DB46-CEB6-425D-A5F9-4B7DEE9862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0" t="15252" r="81481" b="70707"/>
          <a:stretch/>
        </p:blipFill>
        <p:spPr>
          <a:xfrm>
            <a:off x="1394498" y="2102684"/>
            <a:ext cx="648070" cy="112212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4556987E-4AA6-4501-8B8D-536C93BDB5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749" y="704961"/>
            <a:ext cx="1076426" cy="1574607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8C7D36F7-6A3E-4DE8-9BC0-3569F55062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177" y="505357"/>
            <a:ext cx="2543006" cy="2281937"/>
          </a:xfrm>
          <a:prstGeom prst="rect">
            <a:avLst/>
          </a:prstGeom>
        </p:spPr>
      </p:pic>
      <p:pic>
        <p:nvPicPr>
          <p:cNvPr id="17" name="Slika 16" descr="Slika na kojoj se prikazuje biljka&#10;&#10;Opis je automatski generiran">
            <a:extLst>
              <a:ext uri="{FF2B5EF4-FFF2-40B4-BE49-F238E27FC236}">
                <a16:creationId xmlns:a16="http://schemas.microsoft.com/office/drawing/2014/main" xmlns="" id="{BAD2ED39-EC81-4891-A9DB-DDACCA149D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t="2063"/>
          <a:stretch/>
        </p:blipFill>
        <p:spPr>
          <a:xfrm>
            <a:off x="6250243" y="2452808"/>
            <a:ext cx="2374367" cy="2588813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19ED6868-B9FE-45D5-AFC9-62A35FFEA6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179" y="4776874"/>
            <a:ext cx="1206849" cy="1280310"/>
          </a:xfrm>
          <a:prstGeom prst="rect">
            <a:avLst/>
          </a:prstGeom>
        </p:spPr>
      </p:pic>
      <p:sp>
        <p:nvSpPr>
          <p:cNvPr id="20" name="Pravokutnik 19">
            <a:extLst>
              <a:ext uri="{FF2B5EF4-FFF2-40B4-BE49-F238E27FC236}">
                <a16:creationId xmlns:a16="http://schemas.microsoft.com/office/drawing/2014/main" xmlns="" id="{F8D380B6-7F74-4265-BDD7-6C6C8061416C}"/>
              </a:ext>
            </a:extLst>
          </p:cNvPr>
          <p:cNvSpPr/>
          <p:nvPr/>
        </p:nvSpPr>
        <p:spPr>
          <a:xfrm>
            <a:off x="3104035" y="5765359"/>
            <a:ext cx="226066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sjemenka</a:t>
            </a:r>
          </a:p>
        </p:txBody>
      </p:sp>
      <p:sp>
        <p:nvSpPr>
          <p:cNvPr id="21" name="Pravokutnik 20">
            <a:extLst>
              <a:ext uri="{FF2B5EF4-FFF2-40B4-BE49-F238E27FC236}">
                <a16:creationId xmlns:a16="http://schemas.microsoft.com/office/drawing/2014/main" xmlns="" id="{A243E0AD-8773-49BD-A812-5F4C05475E49}"/>
              </a:ext>
            </a:extLst>
          </p:cNvPr>
          <p:cNvSpPr/>
          <p:nvPr/>
        </p:nvSpPr>
        <p:spPr>
          <a:xfrm>
            <a:off x="39051" y="4746483"/>
            <a:ext cx="22606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>
                <a:latin typeface="Comic Sans MS" panose="030F0702030302020204" pitchFamily="66" charset="0"/>
              </a:rPr>
              <a:t>klijanje sjemenke</a:t>
            </a:r>
          </a:p>
        </p:txBody>
      </p:sp>
      <p:sp>
        <p:nvSpPr>
          <p:cNvPr id="22" name="Pravokutnik 21">
            <a:extLst>
              <a:ext uri="{FF2B5EF4-FFF2-40B4-BE49-F238E27FC236}">
                <a16:creationId xmlns:a16="http://schemas.microsoft.com/office/drawing/2014/main" xmlns="" id="{3BECFAAF-0F62-457C-ACC7-70521451DC1A}"/>
              </a:ext>
            </a:extLst>
          </p:cNvPr>
          <p:cNvSpPr/>
          <p:nvPr/>
        </p:nvSpPr>
        <p:spPr>
          <a:xfrm>
            <a:off x="295521" y="537319"/>
            <a:ext cx="3072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latin typeface="Comic Sans MS" panose="030F0702030302020204" pitchFamily="66" charset="0"/>
              </a:rPr>
              <a:t>rast i razvoj</a:t>
            </a:r>
            <a:r>
              <a:rPr lang="hr-HR" sz="2400" dirty="0">
                <a:latin typeface="Comic Sans MS" panose="030F0702030302020204" pitchFamily="66" charset="0"/>
              </a:rPr>
              <a:t/>
            </a:r>
            <a:br>
              <a:rPr lang="hr-HR" sz="2400" dirty="0">
                <a:latin typeface="Comic Sans MS" panose="030F0702030302020204" pitchFamily="66" charset="0"/>
              </a:rPr>
            </a:br>
            <a:r>
              <a:rPr lang="hr-HR" sz="2400" dirty="0">
                <a:latin typeface="Comic Sans MS" panose="030F0702030302020204" pitchFamily="66" charset="0"/>
              </a:rPr>
              <a:t>- korijen </a:t>
            </a:r>
            <a:br>
              <a:rPr lang="hr-HR" sz="2400" dirty="0">
                <a:latin typeface="Comic Sans MS" panose="030F0702030302020204" pitchFamily="66" charset="0"/>
              </a:rPr>
            </a:br>
            <a:r>
              <a:rPr lang="hr-HR" sz="2400" dirty="0">
                <a:latin typeface="Comic Sans MS" panose="030F0702030302020204" pitchFamily="66" charset="0"/>
              </a:rPr>
              <a:t>- stabljika </a:t>
            </a:r>
            <a:br>
              <a:rPr lang="hr-HR" sz="2400" dirty="0">
                <a:latin typeface="Comic Sans MS" panose="030F0702030302020204" pitchFamily="66" charset="0"/>
              </a:rPr>
            </a:br>
            <a:r>
              <a:rPr lang="hr-HR" sz="2400" dirty="0">
                <a:latin typeface="Comic Sans MS" panose="030F0702030302020204" pitchFamily="66" charset="0"/>
              </a:rPr>
              <a:t>- listovi</a:t>
            </a:r>
          </a:p>
        </p:txBody>
      </p:sp>
      <p:sp>
        <p:nvSpPr>
          <p:cNvPr id="23" name="Pravokutnik 22">
            <a:extLst>
              <a:ext uri="{FF2B5EF4-FFF2-40B4-BE49-F238E27FC236}">
                <a16:creationId xmlns:a16="http://schemas.microsoft.com/office/drawing/2014/main" xmlns="" id="{1B36C732-0646-42C4-A51F-AF0ED6C66EF6}"/>
              </a:ext>
            </a:extLst>
          </p:cNvPr>
          <p:cNvSpPr/>
          <p:nvPr/>
        </p:nvSpPr>
        <p:spPr>
          <a:xfrm>
            <a:off x="6883338" y="617396"/>
            <a:ext cx="22606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odrasla biljka s </a:t>
            </a:r>
            <a:r>
              <a:rPr lang="hr-HR" sz="2400" b="1" dirty="0">
                <a:latin typeface="Comic Sans MS" panose="030F0702030302020204" pitchFamily="66" charset="0"/>
              </a:rPr>
              <a:t>cvjetovima</a:t>
            </a:r>
          </a:p>
        </p:txBody>
      </p:sp>
      <p:sp>
        <p:nvSpPr>
          <p:cNvPr id="25" name="Pravokutnik 24">
            <a:extLst>
              <a:ext uri="{FF2B5EF4-FFF2-40B4-BE49-F238E27FC236}">
                <a16:creationId xmlns:a16="http://schemas.microsoft.com/office/drawing/2014/main" xmlns="" id="{85E94BCA-5B59-4DF0-8599-35AAA419E6AB}"/>
              </a:ext>
            </a:extLst>
          </p:cNvPr>
          <p:cNvSpPr/>
          <p:nvPr/>
        </p:nvSpPr>
        <p:spPr>
          <a:xfrm>
            <a:off x="6987183" y="4861720"/>
            <a:ext cx="22606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odrasla biljka s </a:t>
            </a:r>
            <a:r>
              <a:rPr lang="hr-HR" sz="2400" b="1" dirty="0">
                <a:latin typeface="Comic Sans MS" panose="030F0702030302020204" pitchFamily="66" charset="0"/>
              </a:rPr>
              <a:t>plodovima</a:t>
            </a:r>
          </a:p>
        </p:txBody>
      </p:sp>
      <p:sp>
        <p:nvSpPr>
          <p:cNvPr id="26" name="Pravokutnik 25">
            <a:extLst>
              <a:ext uri="{FF2B5EF4-FFF2-40B4-BE49-F238E27FC236}">
                <a16:creationId xmlns:a16="http://schemas.microsoft.com/office/drawing/2014/main" xmlns="" id="{9EC49F1C-3AB2-47A2-A848-01C3B88AACB5}"/>
              </a:ext>
            </a:extLst>
          </p:cNvPr>
          <p:cNvSpPr/>
          <p:nvPr/>
        </p:nvSpPr>
        <p:spPr>
          <a:xfrm>
            <a:off x="5050517" y="5875287"/>
            <a:ext cx="3310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plodovi sa </a:t>
            </a:r>
            <a:r>
              <a:rPr lang="hr-HR" sz="2400" b="1" dirty="0">
                <a:latin typeface="Comic Sans MS" panose="030F0702030302020204" pitchFamily="66" charset="0"/>
              </a:rPr>
              <a:t>sjemenkom</a:t>
            </a:r>
          </a:p>
        </p:txBody>
      </p:sp>
      <p:pic>
        <p:nvPicPr>
          <p:cNvPr id="28" name="Grafika 27" descr="Strelica: krivulja u smjeru kazaljke na satu">
            <a:extLst>
              <a:ext uri="{FF2B5EF4-FFF2-40B4-BE49-F238E27FC236}">
                <a16:creationId xmlns:a16="http://schemas.microsoft.com/office/drawing/2014/main" xmlns="" id="{FA273F2B-8324-46C7-BF8D-0D414E9B29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9316083">
            <a:off x="2543267" y="4991351"/>
            <a:ext cx="914400" cy="914400"/>
          </a:xfrm>
          <a:prstGeom prst="rect">
            <a:avLst/>
          </a:prstGeom>
        </p:spPr>
      </p:pic>
      <p:pic>
        <p:nvPicPr>
          <p:cNvPr id="29" name="Grafika 28" descr="Strelica: krivulja u smjeru kazaljke na satu">
            <a:extLst>
              <a:ext uri="{FF2B5EF4-FFF2-40B4-BE49-F238E27FC236}">
                <a16:creationId xmlns:a16="http://schemas.microsoft.com/office/drawing/2014/main" xmlns="" id="{1AC3FBBB-40BC-4978-865C-47940060D2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562234">
            <a:off x="1102691" y="3355524"/>
            <a:ext cx="914400" cy="914400"/>
          </a:xfrm>
          <a:prstGeom prst="rect">
            <a:avLst/>
          </a:prstGeom>
        </p:spPr>
      </p:pic>
      <p:pic>
        <p:nvPicPr>
          <p:cNvPr id="30" name="Grafika 29" descr="Strelica: krivulja u smjeru kazaljke na satu">
            <a:extLst>
              <a:ext uri="{FF2B5EF4-FFF2-40B4-BE49-F238E27FC236}">
                <a16:creationId xmlns:a16="http://schemas.microsoft.com/office/drawing/2014/main" xmlns="" id="{8576A8F3-93CC-4427-BC7F-951384F7D5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3605233">
            <a:off x="1941265" y="1351674"/>
            <a:ext cx="914400" cy="914400"/>
          </a:xfrm>
          <a:prstGeom prst="rect">
            <a:avLst/>
          </a:prstGeom>
        </p:spPr>
      </p:pic>
      <p:pic>
        <p:nvPicPr>
          <p:cNvPr id="31" name="Grafika 30" descr="Strelica: krivulja u smjeru kazaljke na satu">
            <a:extLst>
              <a:ext uri="{FF2B5EF4-FFF2-40B4-BE49-F238E27FC236}">
                <a16:creationId xmlns:a16="http://schemas.microsoft.com/office/drawing/2014/main" xmlns="" id="{8058966F-45D3-4FA9-866C-D55088610C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6504306">
            <a:off x="3642495" y="610959"/>
            <a:ext cx="914400" cy="914400"/>
          </a:xfrm>
          <a:prstGeom prst="rect">
            <a:avLst/>
          </a:prstGeom>
        </p:spPr>
      </p:pic>
      <p:pic>
        <p:nvPicPr>
          <p:cNvPr id="32" name="Grafika 31" descr="Strelica: krivulja u smjeru kazaljke na satu">
            <a:extLst>
              <a:ext uri="{FF2B5EF4-FFF2-40B4-BE49-F238E27FC236}">
                <a16:creationId xmlns:a16="http://schemas.microsoft.com/office/drawing/2014/main" xmlns="" id="{842CBF5E-A0B7-44FE-BC41-EB3FA01554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9957467">
            <a:off x="6802933" y="1556872"/>
            <a:ext cx="914400" cy="914400"/>
          </a:xfrm>
          <a:prstGeom prst="rect">
            <a:avLst/>
          </a:prstGeom>
        </p:spPr>
      </p:pic>
      <p:pic>
        <p:nvPicPr>
          <p:cNvPr id="33" name="Grafika 32" descr="Strelica: krivulja u smjeru kazaljke na satu">
            <a:extLst>
              <a:ext uri="{FF2B5EF4-FFF2-40B4-BE49-F238E27FC236}">
                <a16:creationId xmlns:a16="http://schemas.microsoft.com/office/drawing/2014/main" xmlns="" id="{CB86591E-2E64-499E-94BF-2932B25A16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5494608">
            <a:off x="6358520" y="4779784"/>
            <a:ext cx="914400" cy="914400"/>
          </a:xfrm>
          <a:prstGeom prst="rect">
            <a:avLst/>
          </a:prstGeom>
        </p:spPr>
      </p:pic>
      <p:pic>
        <p:nvPicPr>
          <p:cNvPr id="34" name="Grafika 33" descr="Strelica: krivulja u smjeru kazaljke na satu">
            <a:extLst>
              <a:ext uri="{FF2B5EF4-FFF2-40B4-BE49-F238E27FC236}">
                <a16:creationId xmlns:a16="http://schemas.microsoft.com/office/drawing/2014/main" xmlns="" id="{1656A125-F268-4A51-B854-E0608BE298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7555056">
            <a:off x="4387245" y="5232687"/>
            <a:ext cx="914400" cy="914400"/>
          </a:xfrm>
          <a:prstGeom prst="rect">
            <a:avLst/>
          </a:prstGeom>
        </p:spPr>
      </p:pic>
      <p:sp>
        <p:nvSpPr>
          <p:cNvPr id="35" name="Pravokutnik 34">
            <a:extLst>
              <a:ext uri="{FF2B5EF4-FFF2-40B4-BE49-F238E27FC236}">
                <a16:creationId xmlns:a16="http://schemas.microsoft.com/office/drawing/2014/main" xmlns="" id="{C3EC511A-5FCB-4CD7-A740-EE999CDDD4B7}"/>
              </a:ext>
            </a:extLst>
          </p:cNvPr>
          <p:cNvSpPr/>
          <p:nvPr/>
        </p:nvSpPr>
        <p:spPr>
          <a:xfrm>
            <a:off x="2622145" y="2966558"/>
            <a:ext cx="36087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ŽIVOTNI CIKLUS BILJKE </a:t>
            </a:r>
          </a:p>
        </p:txBody>
      </p:sp>
    </p:spTree>
    <p:extLst>
      <p:ext uri="{BB962C8B-B14F-4D97-AF65-F5344CB8AC3E}">
        <p14:creationId xmlns:p14="http://schemas.microsoft.com/office/powerpoint/2010/main" val="129121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5" grpId="0"/>
      <p:bldP spid="26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elica: peterokut 1">
            <a:extLst>
              <a:ext uri="{FF2B5EF4-FFF2-40B4-BE49-F238E27FC236}">
                <a16:creationId xmlns:a16="http://schemas.microsoft.com/office/drawing/2014/main" xmlns="" id="{1F9C6813-2DA7-489F-8632-45B4B3309B1F}"/>
              </a:ext>
            </a:extLst>
          </p:cNvPr>
          <p:cNvSpPr/>
          <p:nvPr/>
        </p:nvSpPr>
        <p:spPr>
          <a:xfrm rot="5400000">
            <a:off x="7654167" y="41138"/>
            <a:ext cx="1386551" cy="1301008"/>
          </a:xfrm>
          <a:prstGeom prst="homePlate">
            <a:avLst>
              <a:gd name="adj" fmla="val 29913"/>
            </a:avLst>
          </a:prstGeom>
          <a:solidFill>
            <a:srgbClr val="0097BE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AFCF5577-5E25-440E-85F7-285328965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101" y="200760"/>
            <a:ext cx="15286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U krugu života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073E23C-6302-431C-A110-132E24C337D1}"/>
              </a:ext>
            </a:extLst>
          </p:cNvPr>
          <p:cNvSpPr txBox="1"/>
          <p:nvPr/>
        </p:nvSpPr>
        <p:spPr>
          <a:xfrm>
            <a:off x="2134919" y="961096"/>
            <a:ext cx="462931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Comic Sans MS" panose="030F0702030302020204" pitchFamily="66" charset="0"/>
              </a:rPr>
              <a:t>ŽIVOTNI VIJEK BILJKE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30D66052-B1AB-4AD7-92D9-4320B7164688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4449578" y="1484316"/>
            <a:ext cx="1" cy="2574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avokutnik 6">
            <a:extLst>
              <a:ext uri="{FF2B5EF4-FFF2-40B4-BE49-F238E27FC236}">
                <a16:creationId xmlns:a16="http://schemas.microsoft.com/office/drawing/2014/main" xmlns="" id="{AF579AB1-650B-4B34-A380-0CAD31055723}"/>
              </a:ext>
            </a:extLst>
          </p:cNvPr>
          <p:cNvSpPr/>
          <p:nvPr/>
        </p:nvSpPr>
        <p:spPr>
          <a:xfrm>
            <a:off x="491926" y="2100168"/>
            <a:ext cx="2177199" cy="461665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jednogodišnje</a:t>
            </a: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xmlns="" id="{F7CF4885-8A22-446A-A240-561D8009E387}"/>
              </a:ext>
            </a:extLst>
          </p:cNvPr>
          <p:cNvSpPr/>
          <p:nvPr/>
        </p:nvSpPr>
        <p:spPr>
          <a:xfrm>
            <a:off x="3550523" y="2096226"/>
            <a:ext cx="1872629" cy="461665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dvogodišnje</a:t>
            </a: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xmlns="" id="{4DC62548-E051-4DCD-A905-077B4E7617A9}"/>
              </a:ext>
            </a:extLst>
          </p:cNvPr>
          <p:cNvSpPr/>
          <p:nvPr/>
        </p:nvSpPr>
        <p:spPr>
          <a:xfrm>
            <a:off x="6559442" y="2096226"/>
            <a:ext cx="1933543" cy="461665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višegodišnje</a:t>
            </a:r>
          </a:p>
        </p:txBody>
      </p: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xmlns="" id="{E2DB296E-5F9B-49CE-900F-CB66527D9E4A}"/>
              </a:ext>
            </a:extLst>
          </p:cNvPr>
          <p:cNvCxnSpPr>
            <a:cxnSpLocks/>
          </p:cNvCxnSpPr>
          <p:nvPr/>
        </p:nvCxnSpPr>
        <p:spPr>
          <a:xfrm flipH="1">
            <a:off x="1467067" y="1711952"/>
            <a:ext cx="298290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74960BE-BFBD-421D-B293-83AB94705703}"/>
              </a:ext>
            </a:extLst>
          </p:cNvPr>
          <p:cNvCxnSpPr>
            <a:cxnSpLocks/>
          </p:cNvCxnSpPr>
          <p:nvPr/>
        </p:nvCxnSpPr>
        <p:spPr>
          <a:xfrm flipH="1">
            <a:off x="4449975" y="1711952"/>
            <a:ext cx="298290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xmlns="" id="{DC7B211D-1482-4B01-BF89-A97BD684A92E}"/>
              </a:ext>
            </a:extLst>
          </p:cNvPr>
          <p:cNvCxnSpPr>
            <a:cxnSpLocks/>
          </p:cNvCxnSpPr>
          <p:nvPr/>
        </p:nvCxnSpPr>
        <p:spPr>
          <a:xfrm>
            <a:off x="1467067" y="1711952"/>
            <a:ext cx="0" cy="3842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xmlns="" id="{7A0E9713-5C98-472A-9C59-2F1513709DCA}"/>
              </a:ext>
            </a:extLst>
          </p:cNvPr>
          <p:cNvCxnSpPr>
            <a:cxnSpLocks/>
          </p:cNvCxnSpPr>
          <p:nvPr/>
        </p:nvCxnSpPr>
        <p:spPr>
          <a:xfrm>
            <a:off x="4449975" y="1715884"/>
            <a:ext cx="0" cy="3842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xmlns="" id="{8429C763-F4D1-4BF4-B986-0ED15A932E59}"/>
              </a:ext>
            </a:extLst>
          </p:cNvPr>
          <p:cNvCxnSpPr>
            <a:cxnSpLocks/>
          </p:cNvCxnSpPr>
          <p:nvPr/>
        </p:nvCxnSpPr>
        <p:spPr>
          <a:xfrm>
            <a:off x="7437757" y="1705935"/>
            <a:ext cx="0" cy="3842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avokutnik 14">
            <a:extLst>
              <a:ext uri="{FF2B5EF4-FFF2-40B4-BE49-F238E27FC236}">
                <a16:creationId xmlns:a16="http://schemas.microsoft.com/office/drawing/2014/main" xmlns="" id="{D88A530C-A6DC-4BB3-BD93-4E6F20DB4568}"/>
              </a:ext>
            </a:extLst>
          </p:cNvPr>
          <p:cNvSpPr/>
          <p:nvPr/>
        </p:nvSpPr>
        <p:spPr>
          <a:xfrm>
            <a:off x="232002" y="2685609"/>
            <a:ext cx="284414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2100" dirty="0">
                <a:latin typeface="Comic Sans MS" panose="030F0702030302020204" pitchFamily="66" charset="0"/>
              </a:rPr>
              <a:t>životni ciklus započinje i završava u jednoj godini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2100" dirty="0">
                <a:latin typeface="Comic Sans MS" panose="030F0702030302020204" pitchFamily="66" charset="0"/>
              </a:rPr>
              <a:t>zima: sjemenka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2100" dirty="0">
                <a:latin typeface="Comic Sans MS" panose="030F0702030302020204" pitchFamily="66" charset="0"/>
              </a:rPr>
              <a:t>pšenica, suncokret, kukuruz </a:t>
            </a:r>
          </a:p>
        </p:txBody>
      </p:sp>
      <p:sp>
        <p:nvSpPr>
          <p:cNvPr id="16" name="Pravokutnik 15">
            <a:extLst>
              <a:ext uri="{FF2B5EF4-FFF2-40B4-BE49-F238E27FC236}">
                <a16:creationId xmlns:a16="http://schemas.microsoft.com/office/drawing/2014/main" xmlns="" id="{3197F2E9-7577-445E-A786-BE94EEF3BE8D}"/>
              </a:ext>
            </a:extLst>
          </p:cNvPr>
          <p:cNvSpPr/>
          <p:nvPr/>
        </p:nvSpPr>
        <p:spPr>
          <a:xfrm>
            <a:off x="2958521" y="2681667"/>
            <a:ext cx="2982908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2100" dirty="0">
                <a:latin typeface="Comic Sans MS" panose="030F0702030302020204" pitchFamily="66" charset="0"/>
              </a:rPr>
              <a:t>1. godina- korijen, stabljika i listovi</a:t>
            </a:r>
            <a:br>
              <a:rPr lang="hr-HR" sz="2100" dirty="0">
                <a:latin typeface="Comic Sans MS" panose="030F0702030302020204" pitchFamily="66" charset="0"/>
              </a:rPr>
            </a:br>
            <a:r>
              <a:rPr lang="hr-HR" sz="2100" dirty="0">
                <a:latin typeface="Comic Sans MS" panose="030F0702030302020204" pitchFamily="66" charset="0"/>
              </a:rPr>
              <a:t>2. godina- cvjetovi </a:t>
            </a:r>
            <a:br>
              <a:rPr lang="hr-HR" sz="2100" dirty="0">
                <a:latin typeface="Comic Sans MS" panose="030F0702030302020204" pitchFamily="66" charset="0"/>
              </a:rPr>
            </a:br>
            <a:r>
              <a:rPr lang="hr-HR" sz="2100" dirty="0">
                <a:latin typeface="Comic Sans MS" panose="030F0702030302020204" pitchFamily="66" charset="0"/>
              </a:rPr>
              <a:t>i sjemenke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2100" dirty="0">
                <a:latin typeface="Comic Sans MS" panose="030F0702030302020204" pitchFamily="66" charset="0"/>
              </a:rPr>
              <a:t>zima: korijen ili podzemni organ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2100" dirty="0">
                <a:latin typeface="Comic Sans MS" panose="030F0702030302020204" pitchFamily="66" charset="0"/>
              </a:rPr>
              <a:t>mrkva, celer, peršin</a:t>
            </a:r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xmlns="" id="{7C9DCEF2-DF12-4187-B1C7-DBCF15B9DBD1}"/>
              </a:ext>
            </a:extLst>
          </p:cNvPr>
          <p:cNvSpPr/>
          <p:nvPr/>
        </p:nvSpPr>
        <p:spPr>
          <a:xfrm>
            <a:off x="5985717" y="2671896"/>
            <a:ext cx="319476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100" dirty="0">
                <a:latin typeface="Comic Sans MS" panose="030F0702030302020204" pitchFamily="66" charset="0"/>
              </a:rPr>
              <a:t>većina- cvjetovi i plodovi više puta u životnom ciklusu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100" dirty="0">
                <a:latin typeface="Comic Sans MS" panose="030F0702030302020204" pitchFamily="66" charset="0"/>
              </a:rPr>
              <a:t>zima: 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LcParenR"/>
            </a:pPr>
            <a:r>
              <a:rPr lang="hr-HR" sz="2100" dirty="0">
                <a:latin typeface="Comic Sans MS" panose="030F0702030302020204" pitchFamily="66" charset="0"/>
              </a:rPr>
              <a:t>zeljaste trajnice- </a:t>
            </a:r>
            <a:r>
              <a:rPr lang="pl-PL" sz="2100" dirty="0">
                <a:latin typeface="Comic Sans MS" panose="030F0702030302020204" pitchFamily="66" charset="0"/>
              </a:rPr>
              <a:t>korijen ili podzemni organi (lukovica, gomolj, podanak)</a:t>
            </a:r>
            <a:endParaRPr lang="hr-HR" sz="2100" dirty="0">
              <a:latin typeface="Comic Sans MS" panose="030F0702030302020204" pitchFamily="66" charset="0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lphaLcParenR"/>
            </a:pPr>
            <a:r>
              <a:rPr lang="hr-HR" sz="2100" dirty="0">
                <a:latin typeface="Comic Sans MS" panose="030F0702030302020204" pitchFamily="66" charset="0"/>
              </a:rPr>
              <a:t>listopadno drveće, grmlje- odbacivanje lišća</a:t>
            </a:r>
          </a:p>
        </p:txBody>
      </p:sp>
    </p:spTree>
    <p:extLst>
      <p:ext uri="{BB962C8B-B14F-4D97-AF65-F5344CB8AC3E}">
        <p14:creationId xmlns:p14="http://schemas.microsoft.com/office/powerpoint/2010/main" val="412808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elica: peterokut 1">
            <a:extLst>
              <a:ext uri="{FF2B5EF4-FFF2-40B4-BE49-F238E27FC236}">
                <a16:creationId xmlns:a16="http://schemas.microsoft.com/office/drawing/2014/main" xmlns="" id="{1F9C6813-2DA7-489F-8632-45B4B3309B1F}"/>
              </a:ext>
            </a:extLst>
          </p:cNvPr>
          <p:cNvSpPr/>
          <p:nvPr/>
        </p:nvSpPr>
        <p:spPr>
          <a:xfrm rot="5400000">
            <a:off x="7654167" y="41138"/>
            <a:ext cx="1386551" cy="1301008"/>
          </a:xfrm>
          <a:prstGeom prst="homePlate">
            <a:avLst>
              <a:gd name="adj" fmla="val 29913"/>
            </a:avLst>
          </a:prstGeom>
          <a:solidFill>
            <a:srgbClr val="0097BE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AFCF5577-5E25-440E-85F7-285328965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101" y="200760"/>
            <a:ext cx="15286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U krugu života</a:t>
            </a:r>
          </a:p>
        </p:txBody>
      </p:sp>
      <p:sp>
        <p:nvSpPr>
          <p:cNvPr id="4" name="Oblačić za govor: pravokutnik sa zaobljenim kutovima 3">
            <a:extLst>
              <a:ext uri="{FF2B5EF4-FFF2-40B4-BE49-F238E27FC236}">
                <a16:creationId xmlns:a16="http://schemas.microsoft.com/office/drawing/2014/main" xmlns="" id="{D97C2CC1-34E4-4E0C-850E-F08F2CBCB170}"/>
              </a:ext>
            </a:extLst>
          </p:cNvPr>
          <p:cNvSpPr/>
          <p:nvPr/>
        </p:nvSpPr>
        <p:spPr>
          <a:xfrm>
            <a:off x="1004395" y="759361"/>
            <a:ext cx="5779216" cy="1032381"/>
          </a:xfrm>
          <a:prstGeom prst="wedgeRoundRectCallout">
            <a:avLst>
              <a:gd name="adj1" fmla="val 62171"/>
              <a:gd name="adj2" fmla="val 4585"/>
              <a:gd name="adj3" fmla="val 16667"/>
            </a:avLst>
          </a:prstGeom>
          <a:noFill/>
          <a:ln w="28575">
            <a:solidFill>
              <a:srgbClr val="0097B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rgbClr val="B2BBC4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B27784CA-0102-474B-A20B-F5A48591E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231" y="863466"/>
            <a:ext cx="56653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hr-HR" altLang="sr-Latn-RS" sz="2400" dirty="0">
                <a:latin typeface="Comic Sans MS" panose="030F0702030302020204" pitchFamily="66" charset="0"/>
              </a:rPr>
              <a:t>Zašto za razvoj nove biljke, grah treba sijati svake godine, a tulipan ne?</a:t>
            </a:r>
          </a:p>
        </p:txBody>
      </p:sp>
      <p:pic>
        <p:nvPicPr>
          <p:cNvPr id="6" name="Picture 2" descr="Slikovni rezultat za spajalica">
            <a:extLst>
              <a:ext uri="{FF2B5EF4-FFF2-40B4-BE49-F238E27FC236}">
                <a16:creationId xmlns:a16="http://schemas.microsoft.com/office/drawing/2014/main" xmlns="" id="{687965A0-6B86-4002-AA46-F215AC348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50000"/>
          <a:stretch>
            <a:fillRect/>
          </a:stretch>
        </p:blipFill>
        <p:spPr bwMode="auto">
          <a:xfrm>
            <a:off x="1004395" y="552252"/>
            <a:ext cx="5127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CC940AF5-C619-4CDD-8B0D-26AB64BDA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372" y="2257148"/>
            <a:ext cx="3876477" cy="3876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A9254B55-ECF4-4AC0-B1AD-A1769C22A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10" y="2257147"/>
            <a:ext cx="3876477" cy="3876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2239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likovni rezultat za doing homework cartoon transparent">
            <a:extLst>
              <a:ext uri="{FF2B5EF4-FFF2-40B4-BE49-F238E27FC236}">
                <a16:creationId xmlns:a16="http://schemas.microsoft.com/office/drawing/2014/main" xmlns="" id="{369FD727-4A19-4167-895C-FA515FD64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523" y="1444187"/>
            <a:ext cx="2521436" cy="335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relica: peterokut 1">
            <a:extLst>
              <a:ext uri="{FF2B5EF4-FFF2-40B4-BE49-F238E27FC236}">
                <a16:creationId xmlns:a16="http://schemas.microsoft.com/office/drawing/2014/main" xmlns="" id="{1F9C6813-2DA7-489F-8632-45B4B3309B1F}"/>
              </a:ext>
            </a:extLst>
          </p:cNvPr>
          <p:cNvSpPr/>
          <p:nvPr/>
        </p:nvSpPr>
        <p:spPr>
          <a:xfrm rot="5400000">
            <a:off x="7654167" y="41138"/>
            <a:ext cx="1386551" cy="1301008"/>
          </a:xfrm>
          <a:prstGeom prst="homePlate">
            <a:avLst>
              <a:gd name="adj" fmla="val 29913"/>
            </a:avLst>
          </a:prstGeom>
          <a:solidFill>
            <a:srgbClr val="0097BE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AFCF5577-5E25-440E-85F7-285328965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101" y="200760"/>
            <a:ext cx="15286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U krugu života</a:t>
            </a:r>
          </a:p>
        </p:txBody>
      </p:sp>
      <p:sp>
        <p:nvSpPr>
          <p:cNvPr id="7" name="Dijagram toka: Kraj 6">
            <a:extLst>
              <a:ext uri="{FF2B5EF4-FFF2-40B4-BE49-F238E27FC236}">
                <a16:creationId xmlns:a16="http://schemas.microsoft.com/office/drawing/2014/main" xmlns="" id="{78247820-FC79-42E4-9BCE-747F26BE9599}"/>
              </a:ext>
            </a:extLst>
          </p:cNvPr>
          <p:cNvSpPr/>
          <p:nvPr/>
        </p:nvSpPr>
        <p:spPr>
          <a:xfrm>
            <a:off x="1677880" y="3869461"/>
            <a:ext cx="5646196" cy="1333501"/>
          </a:xfrm>
          <a:prstGeom prst="flowChartTerminator">
            <a:avLst/>
          </a:prstGeom>
          <a:solidFill>
            <a:srgbClr val="A3EB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2400">
              <a:solidFill>
                <a:srgbClr val="E27ACE"/>
              </a:solidFill>
            </a:endParaRP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xmlns="" id="{BEDDEB79-7D72-490E-B8D0-9DAFFBC67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6385" y="4274601"/>
            <a:ext cx="58951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hr-HR" altLang="sr-Latn-RS" dirty="0">
                <a:latin typeface="Comic Sans MS" panose="030F0702030302020204" pitchFamily="66" charset="0"/>
              </a:rPr>
              <a:t>RB, str. 53. zadatak 1.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BA6DE280-1757-43E2-9E2A-8303E3AD0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5E5"/>
              </a:clrFrom>
              <a:clrTo>
                <a:srgbClr val="FEF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6"/>
          <a:stretch>
            <a:fillRect/>
          </a:stretch>
        </p:blipFill>
        <p:spPr bwMode="auto">
          <a:xfrm>
            <a:off x="1973913" y="3869461"/>
            <a:ext cx="110013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C236835A-3B9C-47E1-8972-8C2AFBEFFB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175" t="16473" r="27281" b="65404"/>
          <a:stretch/>
        </p:blipFill>
        <p:spPr>
          <a:xfrm>
            <a:off x="372862" y="554703"/>
            <a:ext cx="1805237" cy="215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2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Tema sustava Offic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3618</TotalTime>
  <Words>450</Words>
  <Application>Microsoft Office PowerPoint</Application>
  <PresentationFormat>Prikaz na zaslonu (4:3)</PresentationFormat>
  <Paragraphs>87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17" baseType="lpstr">
      <vt:lpstr>Tema sustava Office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Dorotea Vrbanovic</dc:creator>
  <cp:lastModifiedBy>T1</cp:lastModifiedBy>
  <cp:revision>323</cp:revision>
  <dcterms:created xsi:type="dcterms:W3CDTF">2019-06-09T18:32:09Z</dcterms:created>
  <dcterms:modified xsi:type="dcterms:W3CDTF">2020-03-23T13:48:32Z</dcterms:modified>
</cp:coreProperties>
</file>