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143000" y="416664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0172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48128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81920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14300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48128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81920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1143000" y="2057400"/>
            <a:ext cx="9872640" cy="4038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98726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1143000" y="609480"/>
            <a:ext cx="9875160" cy="628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143000" y="2057400"/>
            <a:ext cx="9872640" cy="4038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0172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1143000" y="416664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0172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48128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819200" y="205740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114300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48128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7819200" y="4166640"/>
            <a:ext cx="317880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98726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143000" y="609480"/>
            <a:ext cx="9875160" cy="628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01720" y="416664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14300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01720" y="2057400"/>
            <a:ext cx="481752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143000" y="4166640"/>
            <a:ext cx="98726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6b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1120" y="243720"/>
            <a:ext cx="11724120" cy="63774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231120" y="243720"/>
            <a:ext cx="11724120" cy="6377400"/>
          </a:xfrm>
          <a:prstGeom prst="rect">
            <a:avLst/>
          </a:prstGeom>
          <a:solidFill>
            <a:schemeClr val="accent1"/>
          </a:solidFill>
          <a:ln w="12600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109880" y="882360"/>
            <a:ext cx="9966600" cy="292572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85000"/>
              </a:lnSpc>
            </a:pPr>
            <a:r>
              <a:rPr b="1" lang="en-US" sz="7200" spc="-1" strike="noStrike" cap="all">
                <a:solidFill>
                  <a:srgbClr val="ffffff"/>
                </a:solidFill>
                <a:latin typeface="Corbel"/>
              </a:rPr>
              <a:t>Kliknite da biste uredili stil naslova matrice</a:t>
            </a:r>
            <a:endParaRPr b="0" lang="en-US" sz="7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1143000" y="6223680"/>
            <a:ext cx="2328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B693B6C-2857-4627-94F6-127E0A888F6A}" type="datetime">
              <a:rPr b="0" lang="hr-HR" sz="1200" spc="-1" strike="noStrike">
                <a:solidFill>
                  <a:srgbClr val="ffffff"/>
                </a:solidFill>
                <a:latin typeface="Corbel"/>
              </a:rPr>
              <a:t>30.03.20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949200" y="6223680"/>
            <a:ext cx="4717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9329400" y="6223680"/>
            <a:ext cx="17056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9681821-647D-4FAF-9B62-A6219F900561}" type="slidenum">
              <a:rPr b="0" lang="hr-HR" sz="1200" spc="-1" strike="noStrike">
                <a:solidFill>
                  <a:srgbClr val="ffffff"/>
                </a:solidFill>
                <a:latin typeface="Corbel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6" name="Line 7"/>
          <p:cNvSpPr/>
          <p:nvPr/>
        </p:nvSpPr>
        <p:spPr>
          <a:xfrm>
            <a:off x="1978560" y="3733560"/>
            <a:ext cx="8229600" cy="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Kliknite za uređivanje oblika teksta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a6b727"/>
                </a:solidFill>
                <a:latin typeface="Corbel"/>
              </a:rPr>
              <a:t>Druga razina konture</a:t>
            </a:r>
            <a:endParaRPr b="0" lang="en-US" sz="1800" spc="-1" strike="noStrike">
              <a:solidFill>
                <a:srgbClr val="a6b727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a6b727"/>
                </a:solidFill>
                <a:latin typeface="Corbel"/>
              </a:rPr>
              <a:t>Treća razina konture</a:t>
            </a: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a6b727"/>
                </a:solidFill>
                <a:latin typeface="Corbel"/>
              </a:rPr>
              <a:t>Četvrta razina kontura</a:t>
            </a: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Peta razina kontura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Šesta razina kontura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Sedma razina konture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6b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31120" y="243720"/>
            <a:ext cx="11724120" cy="63774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5160" cy="1356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a6b727"/>
                </a:solidFill>
                <a:latin typeface="Corbel"/>
              </a:rPr>
              <a:t>Kliknite da biste uredili stil naslova matrice</a:t>
            </a:r>
            <a:endParaRPr b="0" lang="en-US" sz="4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143000" y="2057400"/>
            <a:ext cx="9872640" cy="4038120"/>
          </a:xfrm>
          <a:prstGeom prst="rect">
            <a:avLst/>
          </a:prstGeom>
        </p:spPr>
        <p:txBody>
          <a:bodyPr>
            <a:noAutofit/>
          </a:bodyPr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Kliknite da biste uredili matrice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lvl="1" marL="45720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Druga razina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 lvl="2" marL="73152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1800" spc="-1" strike="noStrike">
                <a:solidFill>
                  <a:srgbClr val="a6b727"/>
                </a:solidFill>
                <a:latin typeface="Corbel"/>
              </a:rPr>
              <a:t>Treća razina</a:t>
            </a:r>
            <a:endParaRPr b="0" lang="en-US" sz="1800" spc="-1" strike="noStrike">
              <a:solidFill>
                <a:srgbClr val="a6b727"/>
              </a:solidFill>
              <a:latin typeface="Corbel"/>
            </a:endParaRPr>
          </a:p>
          <a:p>
            <a:pPr lvl="3" marL="100584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1600" spc="-1" strike="noStrike">
                <a:solidFill>
                  <a:srgbClr val="a6b727"/>
                </a:solidFill>
                <a:latin typeface="Corbel"/>
              </a:rPr>
              <a:t>Četvrta razina</a:t>
            </a: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  <a:p>
            <a:pPr lvl="4" marL="1280160" indent="-18252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1600" spc="-1" strike="noStrike">
                <a:solidFill>
                  <a:srgbClr val="a6b727"/>
                </a:solidFill>
                <a:latin typeface="Corbel"/>
              </a:rPr>
              <a:t>Peta razina stilove teksta</a:t>
            </a: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1143000" y="6223680"/>
            <a:ext cx="2328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66CDD04-82F1-48CD-98AE-0B9AC1C9101B}" type="datetime">
              <a:rPr b="0" lang="hr-HR" sz="1200" spc="-1" strike="noStrike">
                <a:solidFill>
                  <a:srgbClr val="a6b727"/>
                </a:solidFill>
                <a:latin typeface="Corbel"/>
              </a:rPr>
              <a:t>30.03.20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3949200" y="6223680"/>
            <a:ext cx="4717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9329400" y="6223680"/>
            <a:ext cx="17056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011F7DE-6598-4945-AA0A-3251EB41C45B}" type="slidenum">
              <a:rPr b="0" lang="hr-HR" sz="1200" spc="-1" strike="noStrike">
                <a:solidFill>
                  <a:srgbClr val="a6b727"/>
                </a:solidFill>
                <a:latin typeface="Corbel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842320" y="1481400"/>
            <a:ext cx="2925720" cy="2468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85000"/>
              </a:lnSpc>
            </a:pPr>
            <a:r>
              <a:rPr b="1" lang="en-US" sz="4000" spc="-1" strike="noStrike" cap="all">
                <a:solidFill>
                  <a:srgbClr val="ffffff"/>
                </a:solidFill>
                <a:latin typeface="Corbel"/>
              </a:rPr>
              <a:t>30 March, 2020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842320" y="4078080"/>
            <a:ext cx="2925720" cy="1307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400"/>
              </a:spcBef>
            </a:pPr>
            <a:r>
              <a:rPr b="0" lang="hr-HR" sz="2000" spc="-1" strike="noStrike">
                <a:solidFill>
                  <a:srgbClr val="ffffff"/>
                </a:solidFill>
                <a:latin typeface="Corbel"/>
              </a:rPr>
              <a:t>English time!!!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88" name="Slika 4" descr=""/>
          <p:cNvPicPr/>
          <p:nvPr/>
        </p:nvPicPr>
        <p:blipFill>
          <a:blip r:embed="rId1"/>
          <a:srcRect l="0" t="0" r="4554" b="0"/>
          <a:stretch/>
        </p:blipFill>
        <p:spPr>
          <a:xfrm>
            <a:off x="921960" y="465120"/>
            <a:ext cx="7761600" cy="5342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143000" y="609480"/>
            <a:ext cx="9875160" cy="13561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a6b727"/>
                </a:solidFill>
                <a:latin typeface="Corbel"/>
              </a:rPr>
              <a:t>My dear pupils…</a:t>
            </a:r>
            <a:endParaRPr b="0" lang="en-US" sz="4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143000" y="2057400"/>
            <a:ext cx="9872640" cy="4038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Danas ćete mi u komentar u Lino ploču napisati je li vam teško samostalno učiti engleski jezik. Ne morate se potpisati, napišite iskreno, ja ne mogu vidjeti tko je pisao ako se ne potpišete.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Želim vam pomoći i manje vas opteretiti ako vam je teško. Isto tako, ako netko može na ovaj način lako učiti, mogu davati jednako kao i do sada zadataka, ali mi se onda potpišite da znam ako želite ovim tempom nastaviti dalje. 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Tko ne može, smanjit ćemo.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143000" y="609480"/>
            <a:ext cx="9875160" cy="13561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a6b727"/>
                </a:solidFill>
                <a:latin typeface="Corbel"/>
              </a:rPr>
              <a:t>I za kraj današnjeg sata…</a:t>
            </a:r>
            <a:endParaRPr b="0" lang="en-US" sz="4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695600"/>
            <a:ext cx="10515240" cy="5162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Napišite mi što ste do sada naučili iz ove 4. cjeline: Media and me odnosno iz lekcija: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00b050"/>
                </a:solidFill>
                <a:latin typeface="Corbel"/>
              </a:rPr>
              <a:t>A moment in time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00b050"/>
                </a:solidFill>
                <a:latin typeface="Corbel"/>
              </a:rPr>
              <a:t>Do you speak emoji?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00b050"/>
                </a:solidFill>
                <a:latin typeface="Corbel"/>
              </a:rPr>
              <a:t>You’ve got mail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00b050"/>
                </a:solidFill>
                <a:latin typeface="Corbel"/>
              </a:rPr>
              <a:t>Beautiful Ireland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- možete pisati riječi, što znači neki emotikon (emoji), znate li kako se tvori Present Continuous, napisati možda jednu rečenicu u Present Continuous-u, nešto o Irskoj, što god želite… 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200" spc="-1" strike="noStrike">
                <a:solidFill>
                  <a:srgbClr val="a6b727"/>
                </a:solidFill>
                <a:latin typeface="Corbel"/>
              </a:rPr>
              <a:t>Privatno na viber ili privatno u Yammer (nemojte baš pretjerano prepisivati iz knjige… ako znaš malo, znaš malo… ako znaš puno, znaš puno… Ne ocjenjujem </a:t>
            </a: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200" spc="-1" strike="noStrike">
              <a:solidFill>
                <a:srgbClr val="a6b727"/>
              </a:solidFill>
              <a:latin typeface="Corbel"/>
            </a:endParaRPr>
          </a:p>
        </p:txBody>
      </p:sp>
      <p:pic>
        <p:nvPicPr>
          <p:cNvPr id="93" name="Slika 4" descr=""/>
          <p:cNvPicPr/>
          <p:nvPr/>
        </p:nvPicPr>
        <p:blipFill>
          <a:blip r:embed="rId1"/>
          <a:stretch/>
        </p:blipFill>
        <p:spPr>
          <a:xfrm>
            <a:off x="9896400" y="5566680"/>
            <a:ext cx="653760" cy="89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25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6b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31120" y="243720"/>
            <a:ext cx="11724120" cy="63774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TextShape 2"/>
          <p:cNvSpPr txBox="1"/>
          <p:nvPr/>
        </p:nvSpPr>
        <p:spPr>
          <a:xfrm>
            <a:off x="7558560" y="609480"/>
            <a:ext cx="3912120" cy="1356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5000"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pic>
        <p:nvPicPr>
          <p:cNvPr id="96" name="Slika 4" descr=""/>
          <p:cNvPicPr/>
          <p:nvPr/>
        </p:nvPicPr>
        <p:blipFill>
          <a:blip r:embed="rId1"/>
          <a:stretch/>
        </p:blipFill>
        <p:spPr>
          <a:xfrm>
            <a:off x="871920" y="1682280"/>
            <a:ext cx="6045120" cy="3490920"/>
          </a:xfrm>
          <a:prstGeom prst="rect">
            <a:avLst/>
          </a:prstGeom>
          <a:ln>
            <a:noFill/>
          </a:ln>
        </p:spPr>
      </p:pic>
      <p:sp>
        <p:nvSpPr>
          <p:cNvPr id="97" name="TextShape 3"/>
          <p:cNvSpPr txBox="1"/>
          <p:nvPr/>
        </p:nvSpPr>
        <p:spPr>
          <a:xfrm>
            <a:off x="7558560" y="2057400"/>
            <a:ext cx="3912120" cy="4038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S obzirom da danas nemate ništa novo, očekujem da učite ove 4 lekcije po malo svaki dan. 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2000" spc="-1" strike="noStrike">
                <a:solidFill>
                  <a:srgbClr val="a6b727"/>
                </a:solidFill>
                <a:latin typeface="Corbel"/>
              </a:rPr>
              <a:t>Odaberi 1 lekciju iz koje ćeš naučiti čitati tekst na Izziju. Tekstove imaš u lekcijama Do you speak emoji? , You’ve got mail and Beautiful Ireland.</a:t>
            </a: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b="0" lang="en-US" sz="2000" spc="-1" strike="noStrike">
              <a:solidFill>
                <a:srgbClr val="a6b727"/>
              </a:solidFill>
              <a:latin typeface="Corbel"/>
            </a:endParaRPr>
          </a:p>
          <a:p>
            <a:pPr marL="228600" indent="-18252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Corbel"/>
              <a:buChar char="•"/>
            </a:pPr>
            <a:r>
              <a:rPr b="0" lang="en-US" sz="1600" spc="-1" strike="noStrike">
                <a:solidFill>
                  <a:srgbClr val="a6b727"/>
                </a:solidFill>
                <a:latin typeface="Corbel"/>
              </a:rPr>
              <a:t>Goodbye till Thursday!!!</a:t>
            </a: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  <a:p>
            <a:pPr marL="45720">
              <a:lnSpc>
                <a:spcPct val="90000"/>
              </a:lnSpc>
              <a:spcBef>
                <a:spcPts val="1400"/>
              </a:spcBef>
            </a:pPr>
            <a:endParaRPr b="0" lang="en-US" sz="1600" spc="-1" strike="noStrike">
              <a:solidFill>
                <a:srgbClr val="a6b727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LibreOffice/6.2.5.2$Windows_X86_64 LibreOffice_project/1ec314fa52f458adc18c4f025c545a4e8b22c159</Application>
  <Words>262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2020-03-29T15:58:08Z</dcterms:created>
  <dc:creator>Valentina Bertina</dc:creator>
  <dc:description/>
  <dc:language>hr-HR</dc:language>
  <cp:lastModifiedBy>Valentina Bertina</cp:lastModifiedBy>
  <dcterms:modified xsi:type="dcterms:W3CDTF">2020-03-29T15:59:26Z</dcterms:modified>
  <cp:revision>1</cp:revision>
  <dc:subject/>
  <dc:title>30 March, 2020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