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Kliknite da biste uredili stil naslova matrice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5A1610D-82D4-44B5-9D74-0E2BE9DAD193}" type="datetime1">
              <a:rPr b="0" lang="hr-HR" sz="900" spc="-1" strike="noStrike">
                <a:solidFill>
                  <a:srgbClr val="8b8b8b"/>
                </a:solidFill>
                <a:latin typeface="Trebuchet MS"/>
              </a:rPr>
              <a:t>26.03.2020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8A9230-29A2-4BFA-B8B6-9BA17AFBBDDA}" type="slidenum">
              <a:rPr b="0" lang="hr-HR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Kliknite za uređivanje oblika teksta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Druga razina konture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Treća razina konture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Četvrta razina kontura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Peta razina kontura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Šesta razina kontura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Sedma razina konture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Kliknite da biste uredili stil naslova matrice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Kliknite da biste uredili matrice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Druga razina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Treća razina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Četvrta razina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Peta razina stilove teksta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C03D3B-F7F7-48D1-A0E4-6E564490D4F4}" type="datetime1">
              <a:rPr b="0" lang="hr-HR" sz="900" spc="-1" strike="noStrike">
                <a:solidFill>
                  <a:srgbClr val="8b8b8b"/>
                </a:solidFill>
                <a:latin typeface="Trebuchet MS"/>
              </a:rPr>
              <a:t>26.03.2020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8B8776-C050-47F1-A998-89C109B73380}" type="slidenum">
              <a:rPr b="0" lang="hr-HR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ian.keane@onemail.com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81040" y="4322160"/>
            <a:ext cx="10993320" cy="1153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3000"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ENGLESKI JEZIK</a:t>
            </a:r>
            <a:br/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26 March, 2020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81040" y="5475600"/>
            <a:ext cx="10993320" cy="590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000000"/>
                </a:solidFill>
                <a:latin typeface="Trebuchet MS"/>
              </a:rPr>
              <a:t>P.S. autorima se potkrala pogreška, piše se ćemo, a ne čemo.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17" name="Slika 4" descr=""/>
          <p:cNvPicPr/>
          <p:nvPr/>
        </p:nvPicPr>
        <p:blipFill>
          <a:blip r:embed="rId1"/>
          <a:srcRect l="0" t="0" r="0" b="782"/>
          <a:stretch/>
        </p:blipFill>
        <p:spPr>
          <a:xfrm>
            <a:off x="446400" y="599760"/>
            <a:ext cx="10440360" cy="32886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6560" y="0"/>
            <a:ext cx="11315160" cy="705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Djeco, prvi sat engleskog jezika, kada se vidimo u školi, uzimam rječnike. Znate što želim reći? Tako je, prva stvar kod učenja nove lekcije je učenje novih riječi. Bez toga ne možemo dalje.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Onda, odmah uzmi rječnik i otvori udžb. Str. 82. Prepiši riječi iz lekcije 1C YOU’VE GOT MAIL.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Ako je to napravljeno, idemo dalje…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Otvori Izzi digitalni obrazovni sadržaji, klik na Moje knjige  , otvoriš udžbenik i riješi 1. zadatak.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Svaku riječ poslušaj kako se izgovara, ponovi nekoliko puta.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hr-H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hr-H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808080"/>
                </a:solidFill>
                <a:latin typeface="Trebuchet MS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19" name="Slika 5" descr=""/>
          <p:cNvPicPr/>
          <p:nvPr/>
        </p:nvPicPr>
        <p:blipFill>
          <a:blip r:embed="rId1"/>
          <a:stretch/>
        </p:blipFill>
        <p:spPr>
          <a:xfrm>
            <a:off x="2519280" y="2685960"/>
            <a:ext cx="5833800" cy="358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Line 3"/>
          <p:cNvSpPr/>
          <p:nvPr/>
        </p:nvSpPr>
        <p:spPr>
          <a:xfrm>
            <a:off x="5111280" y="0"/>
            <a:ext cx="1218960" cy="6858000"/>
          </a:xfrm>
          <a:prstGeom prst="line">
            <a:avLst/>
          </a:prstGeom>
          <a:ln w="9360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Line 4"/>
          <p:cNvSpPr/>
          <p:nvPr/>
        </p:nvSpPr>
        <p:spPr>
          <a:xfrm flipH="1">
            <a:off x="3290760" y="3681360"/>
            <a:ext cx="4763520" cy="3176640"/>
          </a:xfrm>
          <a:prstGeom prst="line">
            <a:avLst/>
          </a:prstGeom>
          <a:ln w="9360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448272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490464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CustomShape 7"/>
          <p:cNvSpPr/>
          <p:nvPr/>
        </p:nvSpPr>
        <p:spPr>
          <a:xfrm>
            <a:off x="423360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CustomShape 8"/>
          <p:cNvSpPr/>
          <p:nvPr/>
        </p:nvSpPr>
        <p:spPr>
          <a:xfrm>
            <a:off x="463572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" name="CustomShape 9"/>
          <p:cNvSpPr/>
          <p:nvPr/>
        </p:nvSpPr>
        <p:spPr>
          <a:xfrm>
            <a:off x="567288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9" name="CustomShape 10"/>
          <p:cNvSpPr/>
          <p:nvPr/>
        </p:nvSpPr>
        <p:spPr>
          <a:xfrm>
            <a:off x="6197760" y="-8640"/>
            <a:ext cx="5994000" cy="6866280"/>
          </a:xfrm>
          <a:custGeom>
            <a:avLst/>
            <a:gdLst/>
            <a:ahLst/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11"/>
          <p:cNvSpPr txBox="1"/>
          <p:nvPr/>
        </p:nvSpPr>
        <p:spPr>
          <a:xfrm>
            <a:off x="7181640" y="609480"/>
            <a:ext cx="4512600" cy="2227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Riješi i slijedeći zadatak, igru memory.</a:t>
            </a:r>
            <a:br/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Zatim obavezno poslušaj tekstove, 3 sličice i 3 kratka tekstića. </a:t>
            </a:r>
            <a:br/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Riješi zadatak ispod (tu ti je na slici lijevo).</a:t>
            </a:r>
            <a:br/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1" name="Rezervirano mjesto sadržaja 4" descr=""/>
          <p:cNvPicPr/>
          <p:nvPr/>
        </p:nvPicPr>
        <p:blipFill>
          <a:blip r:embed="rId1"/>
          <a:stretch/>
        </p:blipFill>
        <p:spPr>
          <a:xfrm>
            <a:off x="757080" y="2528640"/>
            <a:ext cx="3856320" cy="1889280"/>
          </a:xfrm>
          <a:prstGeom prst="rect">
            <a:avLst/>
          </a:prstGeom>
          <a:ln>
            <a:noFill/>
          </a:ln>
        </p:spPr>
      </p:pic>
      <p:sp>
        <p:nvSpPr>
          <p:cNvPr id="132" name="TextShape 12"/>
          <p:cNvSpPr txBox="1"/>
          <p:nvPr/>
        </p:nvSpPr>
        <p:spPr>
          <a:xfrm>
            <a:off x="7181640" y="2837160"/>
            <a:ext cx="4512600" cy="3317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Zatim poslušaj Everyday English…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Kako se čita . I @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ffffff"/>
                </a:solidFill>
                <a:latin typeface="Trebuchet MS"/>
              </a:rPr>
              <a:t>ZAPIŠI: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ffffff"/>
                </a:solidFill>
                <a:latin typeface="Trebuchet MS"/>
              </a:rPr>
              <a:t>.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 Se čita dot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ffffff"/>
                </a:solidFill>
                <a:latin typeface="Trebuchet MS"/>
              </a:rPr>
              <a:t>@</a:t>
            </a: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 se čita et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c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Line 3"/>
          <p:cNvSpPr/>
          <p:nvPr/>
        </p:nvSpPr>
        <p:spPr>
          <a:xfrm>
            <a:off x="3953160" y="0"/>
            <a:ext cx="1219320" cy="6858000"/>
          </a:xfrm>
          <a:prstGeom prst="line">
            <a:avLst/>
          </a:prstGeom>
          <a:ln w="9360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Line 4"/>
          <p:cNvSpPr/>
          <p:nvPr/>
        </p:nvSpPr>
        <p:spPr>
          <a:xfrm flipH="1">
            <a:off x="2133000" y="3681360"/>
            <a:ext cx="4763520" cy="3176640"/>
          </a:xfrm>
          <a:prstGeom prst="line">
            <a:avLst/>
          </a:prstGeom>
          <a:ln w="9360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7" name="CustomShape 5"/>
          <p:cNvSpPr/>
          <p:nvPr/>
        </p:nvSpPr>
        <p:spPr>
          <a:xfrm>
            <a:off x="332460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374652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CustomShape 7"/>
          <p:cNvSpPr/>
          <p:nvPr/>
        </p:nvSpPr>
        <p:spPr>
          <a:xfrm>
            <a:off x="307548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" name="CustomShape 8"/>
          <p:cNvSpPr/>
          <p:nvPr/>
        </p:nvSpPr>
        <p:spPr>
          <a:xfrm>
            <a:off x="347760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" name="CustomShape 9"/>
          <p:cNvSpPr/>
          <p:nvPr/>
        </p:nvSpPr>
        <p:spPr>
          <a:xfrm>
            <a:off x="451476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2" name="TextShape 10"/>
          <p:cNvSpPr txBox="1"/>
          <p:nvPr/>
        </p:nvSpPr>
        <p:spPr>
          <a:xfrm>
            <a:off x="677160" y="609480"/>
            <a:ext cx="3843000" cy="517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Ostaje ti još zadnji zadatak u Izziju.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3" name="CustomShape 11"/>
          <p:cNvSpPr/>
          <p:nvPr/>
        </p:nvSpPr>
        <p:spPr>
          <a:xfrm>
            <a:off x="5082120" y="-8640"/>
            <a:ext cx="7109640" cy="6866280"/>
          </a:xfrm>
          <a:custGeom>
            <a:avLst/>
            <a:gdLst/>
            <a:ahLst/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Shape 12"/>
          <p:cNvSpPr txBox="1"/>
          <p:nvPr/>
        </p:nvSpPr>
        <p:spPr>
          <a:xfrm>
            <a:off x="6116040" y="609480"/>
            <a:ext cx="5510880" cy="5175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Otvori tiskani udžbenik, str. 71.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Ispuni prijavni obrazac za Iana da si otvori e poštu (email).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Evo rješenja: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First name: Ian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Last name: Keane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Date of birth: Day: 15 Month: May Year: 2008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Email address: </a:t>
            </a:r>
            <a:r>
              <a:rPr b="0" lang="en-US" sz="1800" spc="-1" strike="noStrike" u="sng">
                <a:solidFill>
                  <a:srgbClr val="99ca3c"/>
                </a:solidFill>
                <a:uFillTx/>
                <a:latin typeface="Trebuchet MS"/>
                <a:hlinkClick r:id="rId1"/>
              </a:rPr>
              <a:t>ian.keane@onemail.com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Country: Ireland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Security question: What was your first dog’s name?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3"/>
          <p:cNvSpPr/>
          <p:nvPr/>
        </p:nvSpPr>
        <p:spPr>
          <a:xfrm>
            <a:off x="5111280" y="0"/>
            <a:ext cx="1218960" cy="6858000"/>
          </a:xfrm>
          <a:prstGeom prst="line">
            <a:avLst/>
          </a:prstGeom>
          <a:ln w="9360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8" name="Line 4"/>
          <p:cNvSpPr/>
          <p:nvPr/>
        </p:nvSpPr>
        <p:spPr>
          <a:xfrm flipH="1">
            <a:off x="3290760" y="3681360"/>
            <a:ext cx="4763520" cy="3176640"/>
          </a:xfrm>
          <a:prstGeom prst="line">
            <a:avLst/>
          </a:prstGeom>
          <a:ln w="9360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9" name="CustomShape 5"/>
          <p:cNvSpPr/>
          <p:nvPr/>
        </p:nvSpPr>
        <p:spPr>
          <a:xfrm>
            <a:off x="448272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490464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423360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2" name="CustomShape 8"/>
          <p:cNvSpPr/>
          <p:nvPr/>
        </p:nvSpPr>
        <p:spPr>
          <a:xfrm>
            <a:off x="463572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" name="CustomShape 9"/>
          <p:cNvSpPr/>
          <p:nvPr/>
        </p:nvSpPr>
        <p:spPr>
          <a:xfrm>
            <a:off x="567288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4" name="CustomShape 10"/>
          <p:cNvSpPr/>
          <p:nvPr/>
        </p:nvSpPr>
        <p:spPr>
          <a:xfrm>
            <a:off x="6197760" y="-8640"/>
            <a:ext cx="5994000" cy="6866280"/>
          </a:xfrm>
          <a:custGeom>
            <a:avLst/>
            <a:gdLst/>
            <a:ahLst/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TextShape 11"/>
          <p:cNvSpPr txBox="1"/>
          <p:nvPr/>
        </p:nvSpPr>
        <p:spPr>
          <a:xfrm>
            <a:off x="7181640" y="609480"/>
            <a:ext cx="4512600" cy="2227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2. SAT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6" name="Slika 4" descr=""/>
          <p:cNvPicPr/>
          <p:nvPr/>
        </p:nvPicPr>
        <p:blipFill>
          <a:blip r:embed="rId1"/>
          <a:stretch/>
        </p:blipFill>
        <p:spPr>
          <a:xfrm>
            <a:off x="757080" y="2673000"/>
            <a:ext cx="3856320" cy="1600200"/>
          </a:xfrm>
          <a:prstGeom prst="rect">
            <a:avLst/>
          </a:prstGeom>
          <a:ln>
            <a:noFill/>
          </a:ln>
        </p:spPr>
      </p:pic>
      <p:sp>
        <p:nvSpPr>
          <p:cNvPr id="157" name="TextShape 12"/>
          <p:cNvSpPr txBox="1"/>
          <p:nvPr/>
        </p:nvSpPr>
        <p:spPr>
          <a:xfrm>
            <a:off x="7181640" y="2837160"/>
            <a:ext cx="4512600" cy="3317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Slijedeća lekcija u Izziju.</a:t>
            </a: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Opet prođi sve zadatke. </a:t>
            </a: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36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Grammar time…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1600" y="1296000"/>
            <a:ext cx="8892000" cy="556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U lekciji A moment in time, koju ste sami kod kuće proučili, učili ste o sadašnjem vremenu Present Continuous i to jesni i niječni oblik. Zapisali ste i primjere u bilježnicu. Danas je na redu upitni oblik.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ZAPIŠI U BILJEŽNICU: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Present Continuous: questions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Glagolsko vrijeme </a:t>
            </a:r>
            <a:r>
              <a:rPr b="0" i="1" lang="en-US" sz="1800" spc="-1" strike="noStrike">
                <a:solidFill>
                  <a:srgbClr val="54a021"/>
                </a:solidFill>
                <a:latin typeface="Trebuchet MS"/>
              </a:rPr>
              <a:t>present continuous </a:t>
            </a:r>
            <a:r>
              <a:rPr b="0" i="1" lang="en-US" sz="1800" spc="-1" strike="noStrike">
                <a:solidFill>
                  <a:srgbClr val="404040"/>
                </a:solidFill>
                <a:latin typeface="Trebuchet MS"/>
              </a:rPr>
              <a:t>koristimo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za radnje koje se događaju </a:t>
            </a:r>
            <a:r>
              <a:rPr b="0" lang="en-US" sz="1800" spc="-1" strike="noStrike">
                <a:solidFill>
                  <a:srgbClr val="54a021"/>
                </a:solidFill>
                <a:latin typeface="Trebuchet MS"/>
              </a:rPr>
              <a:t>u trenutku govorenja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(npr. now) ili </a:t>
            </a:r>
            <a:r>
              <a:rPr b="0" lang="en-US" sz="1800" spc="-1" strike="noStrike">
                <a:solidFill>
                  <a:srgbClr val="54a021"/>
                </a:solidFill>
                <a:latin typeface="Trebuchet MS"/>
              </a:rPr>
              <a:t>u sadašnjem razdoblju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(npr. these days).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Uz </a:t>
            </a:r>
            <a:r>
              <a:rPr b="0" i="1" lang="en-US" sz="1800" spc="-1" strike="noStrike">
                <a:solidFill>
                  <a:srgbClr val="404040"/>
                </a:solidFill>
                <a:latin typeface="Trebuchet MS"/>
              </a:rPr>
              <a:t>present continuous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često koristime ove izraze: </a:t>
            </a:r>
            <a:r>
              <a:rPr b="1" lang="en-US" sz="1800" spc="-1" strike="noStrike">
                <a:solidFill>
                  <a:srgbClr val="54a021"/>
                </a:solidFill>
                <a:latin typeface="Trebuchet MS"/>
              </a:rPr>
              <a:t>now, at the moment, these days itd.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Upitni oblik: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Am</a:t>
            </a:r>
            <a:r>
              <a:rPr b="1" i="1" lang="en-US" sz="1800" spc="-1" strike="noStrike">
                <a:solidFill>
                  <a:srgbClr val="000000"/>
                </a:solidFill>
                <a:latin typeface="Trebuchet MS"/>
              </a:rPr>
              <a:t> I </a:t>
            </a: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work</a:t>
            </a: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ing? </a:t>
            </a:r>
            <a:r>
              <a:rPr b="1" i="1" lang="en-US" sz="1800" spc="-1" strike="noStrike">
                <a:solidFill>
                  <a:srgbClr val="000000"/>
                </a:solidFill>
                <a:latin typeface="Trebuchet MS"/>
              </a:rPr>
              <a:t>Yes, I am. / No, I’m not.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Are</a:t>
            </a: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 you </a:t>
            </a: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work</a:t>
            </a: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ing? </a:t>
            </a:r>
            <a:r>
              <a:rPr b="1" i="1" lang="en-US" sz="1800" spc="-1" strike="noStrike">
                <a:solidFill>
                  <a:srgbClr val="000000"/>
                </a:solidFill>
                <a:latin typeface="Trebuchet MS"/>
              </a:rPr>
              <a:t>Yes, you are. / No, you aren’t.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Is</a:t>
            </a: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 he </a:t>
            </a:r>
            <a:r>
              <a:rPr b="1" i="1" lang="en-US" sz="1800" spc="-1" strike="noStrike">
                <a:solidFill>
                  <a:srgbClr val="ff0000"/>
                </a:solidFill>
                <a:latin typeface="Trebuchet MS"/>
              </a:rPr>
              <a:t>work</a:t>
            </a:r>
            <a:r>
              <a:rPr b="1" i="1" lang="en-US" sz="1800" spc="-1" strike="noStrike">
                <a:solidFill>
                  <a:srgbClr val="54a021"/>
                </a:solidFill>
                <a:latin typeface="Trebuchet MS"/>
              </a:rPr>
              <a:t>ing? </a:t>
            </a:r>
            <a:r>
              <a:rPr b="1" i="1" lang="en-US" sz="1800" spc="-1" strike="noStrike">
                <a:solidFill>
                  <a:srgbClr val="000000"/>
                </a:solidFill>
                <a:latin typeface="Trebuchet MS"/>
              </a:rPr>
              <a:t>No, he isn’t. / Yes, he is.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Rješenja RB: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77160" y="1251720"/>
            <a:ext cx="9025560" cy="560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 Are the boys surfing?      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they aren’t.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2 Is the girl wearing a hat?  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she isn’t.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3 Is the bird flying?              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it isn’t.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4 Are the people running?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Yes, they are.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1b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 Is the girl drinking water?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Yes, she is.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2 Is it raining in Sydney?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it isn’t.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3 Are the boys wearing swim shorts?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they aren’t.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4 Is the bird eating?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No, it isn’t.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2a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 What is the boy doing?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2 What is Sarah drinking?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3 What are Sarah’s friends eating?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4 What is Sarah wearing on her head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5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500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1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77160" y="609480"/>
            <a:ext cx="8596440" cy="155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4000" spc="-1" strike="noStrike">
                <a:solidFill>
                  <a:srgbClr val="404040"/>
                </a:solidFill>
                <a:latin typeface="Trebuchet MS"/>
              </a:rPr>
              <a:t>RB str. 88</a:t>
            </a:r>
            <a:br/>
            <a:r>
              <a:rPr b="0" lang="en-US" sz="4000" spc="-1" strike="noStrike">
                <a:solidFill>
                  <a:srgbClr val="404040"/>
                </a:solidFill>
                <a:latin typeface="Trebuchet MS"/>
              </a:rPr>
              <a:t>zad. 1 a i b</a:t>
            </a:r>
            <a:br/>
            <a:r>
              <a:rPr b="0" lang="en-US" sz="4000" spc="-1" strike="noStrike">
                <a:solidFill>
                  <a:srgbClr val="404040"/>
                </a:solidFill>
                <a:latin typeface="Trebuchet MS"/>
              </a:rPr>
              <a:t>        2</a:t>
            </a:r>
            <a:endParaRPr b="0" lang="en-US" sz="4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3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LibreOffice/6.2.5.2$Windows_X86_64 LibreOffice_project/1ec314fa52f458adc18c4f025c545a4e8b22c159</Application>
  <Words>581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2020-03-25T18:00:13Z</dcterms:created>
  <dc:creator>Valentina Bertina</dc:creator>
  <dc:description/>
  <dc:language>hr-HR</dc:language>
  <cp:lastModifiedBy>Valentina Bertina</cp:lastModifiedBy>
  <dcterms:modified xsi:type="dcterms:W3CDTF">2020-03-25T18:21:37Z</dcterms:modified>
  <cp:revision>4</cp:revision>
  <dc:subject/>
  <dc:title>ENGLESKI JEZIK 26 March, 2020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