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>
            <a:noAutofit/>
          </a:bodyPr>
          <a:p>
            <a:pPr algn="ctr">
              <a:lnSpc>
                <a:spcPct val="90000"/>
              </a:lnSpc>
            </a:pPr>
            <a:r>
              <a:rPr b="0" lang="sr-Latn-RS" sz="6000" spc="-1" strike="noStrike">
                <a:solidFill>
                  <a:srgbClr val="000000"/>
                </a:solidFill>
                <a:latin typeface="Calibri Light"/>
              </a:rPr>
              <a:t>Kliknite da biste uredili stil naslova matrice</a:t>
            </a:r>
            <a:endParaRPr b="0" lang="sr-Latn-RS" sz="6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EDB7624B-E919-4426-A3E6-8BE6A5ACA17F}" type="datetime">
              <a:rPr b="0" lang="hr-HR" sz="1200" spc="-1" strike="noStrike">
                <a:solidFill>
                  <a:srgbClr val="8b8b8b"/>
                </a:solidFill>
                <a:latin typeface="Calibri"/>
              </a:rPr>
              <a:t>22.03.20</a:t>
            </a:fld>
            <a:endParaRPr b="0" lang="hr-HR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hr-HR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8B762295-81D7-400A-A16D-41F9D6219004}" type="slidenum">
              <a:rPr b="0" lang="hr-HR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hr-HR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2800" spc="-1" strike="noStrike">
                <a:solidFill>
                  <a:srgbClr val="000000"/>
                </a:solidFill>
                <a:latin typeface="Calibri"/>
              </a:rPr>
              <a:t>Kliknite za uređivanje oblika teksta</a:t>
            </a:r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r-Latn-RS" sz="2000" spc="-1" strike="noStrike">
                <a:solidFill>
                  <a:srgbClr val="000000"/>
                </a:solidFill>
                <a:latin typeface="Calibri"/>
              </a:rPr>
              <a:t>Druga razina konture</a:t>
            </a:r>
            <a:endParaRPr b="0" lang="sr-Latn-RS" sz="20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1800" spc="-1" strike="noStrike">
                <a:solidFill>
                  <a:srgbClr val="000000"/>
                </a:solidFill>
                <a:latin typeface="Calibri"/>
              </a:rPr>
              <a:t>Treća razina konture</a:t>
            </a:r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sr-Latn-RS" sz="1800" spc="-1" strike="noStrike">
                <a:solidFill>
                  <a:srgbClr val="000000"/>
                </a:solidFill>
                <a:latin typeface="Calibri"/>
              </a:rPr>
              <a:t>Četvrta razina kontura</a:t>
            </a:r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2000" spc="-1" strike="noStrike">
                <a:solidFill>
                  <a:srgbClr val="000000"/>
                </a:solidFill>
                <a:latin typeface="Calibri"/>
              </a:rPr>
              <a:t>Peta razina kontura</a:t>
            </a:r>
            <a:endParaRPr b="0" lang="sr-Latn-R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2000" spc="-1" strike="noStrike">
                <a:solidFill>
                  <a:srgbClr val="000000"/>
                </a:solidFill>
                <a:latin typeface="Calibri"/>
              </a:rPr>
              <a:t>Šesta razina kontura</a:t>
            </a:r>
            <a:endParaRPr b="0" lang="sr-Latn-R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sr-Latn-RS" sz="2000" spc="-1" strike="noStrike">
                <a:solidFill>
                  <a:srgbClr val="000000"/>
                </a:solidFill>
                <a:latin typeface="Calibri"/>
              </a:rPr>
              <a:t>Sedma razina konture</a:t>
            </a:r>
            <a:endParaRPr b="0" lang="sr-Latn-R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90000"/>
              </a:lnSpc>
            </a:pPr>
            <a:r>
              <a:rPr b="0" lang="sr-Latn-RS" sz="4400" spc="-1" strike="noStrike">
                <a:solidFill>
                  <a:srgbClr val="000000"/>
                </a:solidFill>
                <a:latin typeface="Calibri Light"/>
              </a:rPr>
              <a:t>Kliknite da biste uredili stil naslova matrice</a:t>
            </a:r>
            <a:endParaRPr b="0" lang="sr-Latn-R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>
            <a:no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RS" sz="2800" spc="-1" strike="noStrike">
                <a:solidFill>
                  <a:srgbClr val="000000"/>
                </a:solidFill>
                <a:latin typeface="Calibri"/>
              </a:rPr>
              <a:t>Kliknite da biste uredili matrice</a:t>
            </a:r>
            <a:endParaRPr b="0" lang="sr-Latn-RS" sz="2800" spc="-1" strike="noStrike">
              <a:solidFill>
                <a:srgbClr val="000000"/>
              </a:solidFill>
              <a:latin typeface="Calibri"/>
            </a:endParaRPr>
          </a:p>
          <a:p>
            <a:pPr lvl="1" marL="6858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RS" sz="2400" spc="-1" strike="noStrike">
                <a:solidFill>
                  <a:srgbClr val="000000"/>
                </a:solidFill>
                <a:latin typeface="Calibri"/>
              </a:rPr>
              <a:t>Druga razina</a:t>
            </a:r>
            <a:endParaRPr b="0" lang="sr-Latn-RS" sz="24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RS" sz="2000" spc="-1" strike="noStrike">
                <a:solidFill>
                  <a:srgbClr val="000000"/>
                </a:solidFill>
                <a:latin typeface="Calibri"/>
              </a:rPr>
              <a:t>Treća razina</a:t>
            </a:r>
            <a:endParaRPr b="0" lang="sr-Latn-RS" sz="20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RS" sz="1800" spc="-1" strike="noStrike">
                <a:solidFill>
                  <a:srgbClr val="000000"/>
                </a:solidFill>
                <a:latin typeface="Calibri"/>
              </a:rPr>
              <a:t>Četvrta razina</a:t>
            </a:r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RS" sz="1800" spc="-1" strike="noStrike">
                <a:solidFill>
                  <a:srgbClr val="000000"/>
                </a:solidFill>
                <a:latin typeface="Calibri"/>
              </a:rPr>
              <a:t>Peta razina stilove teksta</a:t>
            </a:r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B75DCF79-54C6-4597-8FA6-CA2BA8909F43}" type="datetime">
              <a:rPr b="0" lang="hr-HR" sz="1200" spc="-1" strike="noStrike">
                <a:solidFill>
                  <a:srgbClr val="8b8b8b"/>
                </a:solidFill>
                <a:latin typeface="Calibri"/>
              </a:rPr>
              <a:t>22.03.20</a:t>
            </a:fld>
            <a:endParaRPr b="0" lang="hr-HR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hr-HR" sz="2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BDA7D13B-2C6E-410D-AF9B-B96300CD1AA2}" type="slidenum">
              <a:rPr b="0" lang="hr-HR" sz="1200" spc="-1" strike="noStrike">
                <a:solidFill>
                  <a:srgbClr val="8b8b8b"/>
                </a:solidFill>
                <a:latin typeface="Calibri"/>
              </a:rPr>
              <a:t>&lt;number&gt;</a:t>
            </a:fld>
            <a:endParaRPr b="0" lang="hr-HR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3" name="CustomShape 2"/>
          <p:cNvSpPr/>
          <p:nvPr/>
        </p:nvSpPr>
        <p:spPr>
          <a:xfrm>
            <a:off x="551520" y="4716000"/>
            <a:ext cx="11097000" cy="1572840"/>
          </a:xfrm>
          <a:prstGeom prst="rect">
            <a:avLst/>
          </a:prstGeom>
          <a:solidFill>
            <a:schemeClr val="bg1"/>
          </a:solidFill>
          <a:ln>
            <a:solidFill>
              <a:srgbClr val="dedede"/>
            </a:solidFill>
          </a:ln>
          <a:effectLst>
            <a:outerShdw algn="tl" blurRad="50800" dir="2700000" dist="37674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4" name="TextShape 3"/>
          <p:cNvSpPr txBox="1"/>
          <p:nvPr/>
        </p:nvSpPr>
        <p:spPr>
          <a:xfrm>
            <a:off x="901800" y="4816800"/>
            <a:ext cx="6429960" cy="13712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sr-Latn-RS" sz="4000" spc="-1" strike="noStrike">
                <a:solidFill>
                  <a:srgbClr val="000000"/>
                </a:solidFill>
                <a:latin typeface="Calibri Light"/>
              </a:rPr>
              <a:t>ENGLESKI JEZIK</a:t>
            </a:r>
            <a:br/>
            <a:r>
              <a:rPr b="0" lang="sr-Latn-RS" sz="4000" spc="-1" strike="noStrike">
                <a:solidFill>
                  <a:srgbClr val="000000"/>
                </a:solidFill>
                <a:latin typeface="Calibri Light"/>
              </a:rPr>
              <a:t>23.3.2020.</a:t>
            </a:r>
            <a:endParaRPr b="0" lang="sr-Latn-RS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TextShape 4"/>
          <p:cNvSpPr txBox="1"/>
          <p:nvPr/>
        </p:nvSpPr>
        <p:spPr>
          <a:xfrm>
            <a:off x="7924680" y="4910040"/>
            <a:ext cx="2892960" cy="11851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  <p:pic>
        <p:nvPicPr>
          <p:cNvPr id="86" name="Slika 4" descr=""/>
          <p:cNvPicPr/>
          <p:nvPr/>
        </p:nvPicPr>
        <p:blipFill>
          <a:blip r:embed="rId1"/>
          <a:stretch/>
        </p:blipFill>
        <p:spPr>
          <a:xfrm>
            <a:off x="1177200" y="301680"/>
            <a:ext cx="9837000" cy="4205160"/>
          </a:xfrm>
          <a:prstGeom prst="rect">
            <a:avLst/>
          </a:prstGeom>
          <a:ln>
            <a:noFill/>
          </a:ln>
        </p:spPr>
      </p:pic>
      <p:sp>
        <p:nvSpPr>
          <p:cNvPr id="87" name="CustomShape 5"/>
          <p:cNvSpPr/>
          <p:nvPr/>
        </p:nvSpPr>
        <p:spPr>
          <a:xfrm>
            <a:off x="494640" y="5175720"/>
            <a:ext cx="127800" cy="65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8" name="CustomShape 6"/>
          <p:cNvSpPr/>
          <p:nvPr/>
        </p:nvSpPr>
        <p:spPr>
          <a:xfrm rot="5400000">
            <a:off x="7126560" y="5478480"/>
            <a:ext cx="1020960" cy="18000"/>
          </a:xfrm>
          <a:prstGeom prst="rect">
            <a:avLst/>
          </a:prstGeom>
          <a:solidFill>
            <a:srgbClr val="d5d5d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0" name="TextShape 2"/>
          <p:cNvSpPr txBox="1"/>
          <p:nvPr/>
        </p:nvSpPr>
        <p:spPr>
          <a:xfrm>
            <a:off x="429840" y="411480"/>
            <a:ext cx="11201040" cy="11059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>
              <a:lnSpc>
                <a:spcPct val="90000"/>
              </a:lnSpc>
            </a:pPr>
            <a:r>
              <a:rPr b="0" lang="sr-Latn-RS" sz="3600" spc="-1" strike="noStrike">
                <a:solidFill>
                  <a:srgbClr val="000000"/>
                </a:solidFill>
                <a:latin typeface="Calibri Light"/>
              </a:rPr>
              <a:t>Današnji sat engleskog jezika ide ovako:</a:t>
            </a:r>
            <a:endParaRPr b="0" lang="sr-Latn-RS" sz="3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CustomShape 3"/>
          <p:cNvSpPr/>
          <p:nvPr/>
        </p:nvSpPr>
        <p:spPr>
          <a:xfrm>
            <a:off x="0" y="587880"/>
            <a:ext cx="127800" cy="703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2" name="Slika 6" descr=""/>
          <p:cNvPicPr/>
          <p:nvPr/>
        </p:nvPicPr>
        <p:blipFill>
          <a:blip r:embed="rId1"/>
          <a:srcRect l="1127" t="0" r="2095" b="0"/>
          <a:stretch/>
        </p:blipFill>
        <p:spPr>
          <a:xfrm>
            <a:off x="429840" y="1721880"/>
            <a:ext cx="6704640" cy="4520160"/>
          </a:xfrm>
          <a:prstGeom prst="rect">
            <a:avLst/>
          </a:prstGeom>
          <a:ln>
            <a:noFill/>
          </a:ln>
        </p:spPr>
      </p:pic>
      <p:sp>
        <p:nvSpPr>
          <p:cNvPr id="93" name="CustomShape 4"/>
          <p:cNvSpPr/>
          <p:nvPr/>
        </p:nvSpPr>
        <p:spPr>
          <a:xfrm>
            <a:off x="7543800" y="1721880"/>
            <a:ext cx="4218120" cy="4520160"/>
          </a:xfrm>
          <a:prstGeom prst="rect">
            <a:avLst/>
          </a:prstGeom>
          <a:solidFill>
            <a:schemeClr val="bg1"/>
          </a:solidFill>
          <a:ln w="9360">
            <a:solidFill>
              <a:srgbClr val="e1e1e1"/>
            </a:solidFill>
          </a:ln>
          <a:effectLst>
            <a:outerShdw algn="tl" blurRad="50800" dir="2700000" dist="37674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4" name="TextShape 5"/>
          <p:cNvSpPr txBox="1"/>
          <p:nvPr/>
        </p:nvSpPr>
        <p:spPr>
          <a:xfrm>
            <a:off x="7938720" y="2020680"/>
            <a:ext cx="3454560" cy="395892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RS" sz="1800" spc="-1" strike="noStrike">
                <a:solidFill>
                  <a:srgbClr val="000000"/>
                </a:solidFill>
                <a:latin typeface="Calibri"/>
              </a:rPr>
              <a:t>1. Pročitati i prepisati nove, nepoznate riječi u rječnik iz udžb. Str. 82, 1B Do you speak emoji?</a:t>
            </a:r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RS" sz="1800" spc="-1" strike="noStrike">
                <a:solidFill>
                  <a:srgbClr val="000000"/>
                </a:solidFill>
                <a:latin typeface="Calibri"/>
              </a:rPr>
              <a:t>2. Otvori Izzi digitalni obrazovni sadržaji, Unit 4 Media and me, Lesson 1B Do you speak emoji? (u 1. slajdu ti je slika te lekcije).</a:t>
            </a:r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RS" sz="1800" spc="-1" strike="noStrike">
                <a:solidFill>
                  <a:srgbClr val="000000"/>
                </a:solidFill>
                <a:latin typeface="Calibri"/>
              </a:rPr>
              <a:t>3. Prođi redom cijelu lekciju u Izziju.</a:t>
            </a:r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0" y="0"/>
            <a:ext cx="12191760" cy="6857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6" name="CustomShape 2"/>
          <p:cNvSpPr/>
          <p:nvPr/>
        </p:nvSpPr>
        <p:spPr>
          <a:xfrm>
            <a:off x="554400" y="4218840"/>
            <a:ext cx="11167200" cy="2089080"/>
          </a:xfrm>
          <a:prstGeom prst="rect">
            <a:avLst/>
          </a:prstGeom>
          <a:solidFill>
            <a:schemeClr val="bg1"/>
          </a:solidFill>
          <a:ln>
            <a:solidFill>
              <a:srgbClr val="dedede"/>
            </a:solidFill>
          </a:ln>
          <a:effectLst>
            <a:outerShdw algn="tl" blurRad="50800" dir="2700000" dist="37674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7" name="TextShape 3"/>
          <p:cNvSpPr txBox="1"/>
          <p:nvPr/>
        </p:nvSpPr>
        <p:spPr>
          <a:xfrm>
            <a:off x="1051560" y="4495320"/>
            <a:ext cx="3611520" cy="15357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1000"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8" name="Slika 4" descr=""/>
          <p:cNvPicPr/>
          <p:nvPr/>
        </p:nvPicPr>
        <p:blipFill>
          <a:blip r:embed="rId1"/>
          <a:srcRect l="10120" t="0" r="15861" b="0"/>
          <a:stretch/>
        </p:blipFill>
        <p:spPr>
          <a:xfrm>
            <a:off x="0" y="0"/>
            <a:ext cx="12191760" cy="3994200"/>
          </a:xfrm>
          <a:prstGeom prst="rect">
            <a:avLst/>
          </a:prstGeom>
          <a:ln>
            <a:noFill/>
          </a:ln>
        </p:spPr>
      </p:pic>
      <p:sp>
        <p:nvSpPr>
          <p:cNvPr id="99" name="CustomShape 4"/>
          <p:cNvSpPr/>
          <p:nvPr/>
        </p:nvSpPr>
        <p:spPr>
          <a:xfrm>
            <a:off x="490320" y="4911480"/>
            <a:ext cx="127800" cy="703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0" name="CustomShape 5"/>
          <p:cNvSpPr/>
          <p:nvPr/>
        </p:nvSpPr>
        <p:spPr>
          <a:xfrm rot="5400000">
            <a:off x="4243680" y="5254200"/>
            <a:ext cx="1462680" cy="18000"/>
          </a:xfrm>
          <a:prstGeom prst="rect">
            <a:avLst/>
          </a:prstGeom>
          <a:solidFill>
            <a:srgbClr val="d5d5d5"/>
          </a:solidFill>
          <a:ln w="324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1" name="TextShape 6"/>
          <p:cNvSpPr txBox="1"/>
          <p:nvPr/>
        </p:nvSpPr>
        <p:spPr>
          <a:xfrm>
            <a:off x="5295960" y="4495320"/>
            <a:ext cx="6060600" cy="15357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RS" sz="1500" spc="-1" strike="noStrike">
                <a:solidFill>
                  <a:srgbClr val="000000"/>
                </a:solidFill>
                <a:latin typeface="Calibri"/>
              </a:rPr>
              <a:t>Otvori bilježnicu.</a:t>
            </a:r>
            <a:endParaRPr b="0" lang="sr-Latn-RS" sz="15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RS" sz="1500" spc="-1" strike="noStrike">
                <a:solidFill>
                  <a:srgbClr val="000000"/>
                </a:solidFill>
                <a:latin typeface="Calibri"/>
              </a:rPr>
              <a:t>Napiši naslov: Do you speak emoji?</a:t>
            </a:r>
            <a:endParaRPr b="0" lang="sr-Latn-RS" sz="1500" spc="-1" strike="noStrike">
              <a:solidFill>
                <a:srgbClr val="000000"/>
              </a:solidFill>
              <a:latin typeface="Calibri"/>
            </a:endParaRPr>
          </a:p>
          <a:p>
            <a:pPr marL="2286000">
              <a:lnSpc>
                <a:spcPct val="90000"/>
              </a:lnSpc>
              <a:spcBef>
                <a:spcPts val="499"/>
              </a:spcBef>
            </a:pPr>
            <a:r>
              <a:rPr b="0" lang="sr-Latn-RS" sz="1500" spc="-1" strike="noStrike">
                <a:solidFill>
                  <a:srgbClr val="000000"/>
                </a:solidFill>
                <a:latin typeface="Calibri"/>
              </a:rPr>
              <a:t>Nacrtaj sve emotikone iz prvog zadatka iz Izzija i pokraj svakog prepiši rečenicu koja ti se otvori kada klikneš na tog emojia.</a:t>
            </a:r>
            <a:endParaRPr b="0" lang="sr-Latn-RS" sz="1500" spc="-1" strike="noStrike">
              <a:solidFill>
                <a:srgbClr val="000000"/>
              </a:solidFill>
              <a:latin typeface="Calibri"/>
            </a:endParaRPr>
          </a:p>
          <a:p>
            <a:pPr marL="2286000">
              <a:lnSpc>
                <a:spcPct val="90000"/>
              </a:lnSpc>
              <a:spcBef>
                <a:spcPts val="499"/>
              </a:spcBef>
            </a:pPr>
            <a:r>
              <a:rPr b="0" lang="sr-Latn-RS" sz="1500" spc="-1" strike="noStrike">
                <a:solidFill>
                  <a:srgbClr val="000000"/>
                </a:solidFill>
                <a:latin typeface="Calibri"/>
              </a:rPr>
              <a:t>Ova slika gore je iz printanog udžbenika.</a:t>
            </a:r>
            <a:endParaRPr b="0" lang="sr-Latn-RS" sz="15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ustomShape 1"/>
          <p:cNvSpPr/>
          <p:nvPr/>
        </p:nvSpPr>
        <p:spPr>
          <a:xfrm>
            <a:off x="0" y="0"/>
            <a:ext cx="4654080" cy="685764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3" name="TextShape 2"/>
          <p:cNvSpPr txBox="1"/>
          <p:nvPr/>
        </p:nvSpPr>
        <p:spPr>
          <a:xfrm>
            <a:off x="643320" y="623520"/>
            <a:ext cx="3363480" cy="1606680"/>
          </a:xfrm>
          <a:prstGeom prst="rect">
            <a:avLst/>
          </a:prstGeom>
          <a:noFill/>
          <a:ln w="19080">
            <a:solidFill>
              <a:srgbClr val="ffffff"/>
            </a:solidFill>
            <a:round/>
          </a:ln>
        </p:spPr>
        <p:txBody>
          <a:bodyPr anchor="ctr">
            <a:norm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TextShape 3"/>
          <p:cNvSpPr txBox="1"/>
          <p:nvPr/>
        </p:nvSpPr>
        <p:spPr>
          <a:xfrm>
            <a:off x="643320" y="2638080"/>
            <a:ext cx="3363480" cy="34153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sr-Latn-RS" sz="2000" spc="-1" strike="noStrike">
                <a:solidFill>
                  <a:srgbClr val="ffffff"/>
                </a:solidFill>
                <a:latin typeface="Calibri"/>
              </a:rPr>
              <a:t>U tiskanom udžbeniku, str. 70 riješi zad. 1.a, 3 i 4.</a:t>
            </a:r>
            <a:endParaRPr b="0" lang="sr-Latn-RS" sz="2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</a:pPr>
            <a:r>
              <a:rPr b="0" lang="sr-Latn-RS" sz="2000" spc="-1" strike="noStrike">
                <a:solidFill>
                  <a:srgbClr val="ffffff"/>
                </a:solidFill>
                <a:latin typeface="Calibri"/>
              </a:rPr>
              <a:t>Također, u bilježnicu prepiši riječi iz 4. zadatka s post it papirića. Sve što je u bilježnici, kao i nove riječi, trebaš naučiti.</a:t>
            </a:r>
            <a:endParaRPr b="0" lang="sr-Latn-RS" sz="20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sr-Latn-RS" sz="20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5" name="Slika 4" descr=""/>
          <p:cNvPicPr/>
          <p:nvPr/>
        </p:nvPicPr>
        <p:blipFill>
          <a:blip r:embed="rId1"/>
          <a:stretch/>
        </p:blipFill>
        <p:spPr>
          <a:xfrm>
            <a:off x="5297760" y="1939320"/>
            <a:ext cx="6250320" cy="2818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Shape 1"/>
          <p:cNvSpPr txBox="1"/>
          <p:nvPr/>
        </p:nvSpPr>
        <p:spPr>
          <a:xfrm>
            <a:off x="5214600" y="629280"/>
            <a:ext cx="6422400" cy="167616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p>
            <a:endParaRPr b="0" lang="sr-Latn-R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CustomShape 2"/>
          <p:cNvSpPr/>
          <p:nvPr/>
        </p:nvSpPr>
        <p:spPr>
          <a:xfrm>
            <a:off x="0" y="0"/>
            <a:ext cx="4635720" cy="685764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8" name="CustomShape 3"/>
          <p:cNvSpPr/>
          <p:nvPr/>
        </p:nvSpPr>
        <p:spPr>
          <a:xfrm>
            <a:off x="484560" y="559440"/>
            <a:ext cx="3666240" cy="573876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360">
            <a:solidFill>
              <a:srgbClr val="c8caca"/>
            </a:solidFill>
          </a:ln>
          <a:effectLst>
            <a:outerShdw algn="t" blurRad="57150" dir="5400000" dist="19080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09" name="Slika 4" descr=""/>
          <p:cNvPicPr/>
          <p:nvPr/>
        </p:nvPicPr>
        <p:blipFill>
          <a:blip r:embed="rId1"/>
          <a:stretch/>
        </p:blipFill>
        <p:spPr>
          <a:xfrm>
            <a:off x="2043720" y="877680"/>
            <a:ext cx="548280" cy="5101920"/>
          </a:xfrm>
          <a:prstGeom prst="rect">
            <a:avLst/>
          </a:prstGeom>
          <a:ln>
            <a:noFill/>
          </a:ln>
        </p:spPr>
      </p:pic>
      <p:sp>
        <p:nvSpPr>
          <p:cNvPr id="110" name="TextShape 4"/>
          <p:cNvSpPr txBox="1"/>
          <p:nvPr/>
        </p:nvSpPr>
        <p:spPr>
          <a:xfrm>
            <a:off x="5214600" y="2438280"/>
            <a:ext cx="6422400" cy="378504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RS" sz="2000" spc="-1" strike="noStrike">
                <a:solidFill>
                  <a:srgbClr val="000000"/>
                </a:solidFill>
                <a:latin typeface="Calibri"/>
              </a:rPr>
              <a:t>Radna bilježnica str. 85, zad. 3.</a:t>
            </a:r>
            <a:endParaRPr b="0" lang="sr-Latn-RS" sz="2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RS" sz="2000" spc="-1" strike="noStrike">
                <a:solidFill>
                  <a:srgbClr val="000000"/>
                </a:solidFill>
                <a:latin typeface="Calibri"/>
              </a:rPr>
              <a:t>Umjesto riječi u zelenom nacrtaj emoji ili napiši skraćenicom koje imaš u udžbeniku. </a:t>
            </a:r>
            <a:endParaRPr b="0" lang="sr-Latn-RS" sz="2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RS" sz="2000" spc="-1" strike="noStrike">
                <a:solidFill>
                  <a:srgbClr val="000000"/>
                </a:solidFill>
                <a:latin typeface="Calibri"/>
              </a:rPr>
              <a:t>Npr. Umjesto </a:t>
            </a:r>
            <a:r>
              <a:rPr b="0" i="1" lang="sr-Latn-RS" sz="2000" spc="-1" strike="noStrike">
                <a:solidFill>
                  <a:srgbClr val="000000"/>
                </a:solidFill>
                <a:latin typeface="Calibri"/>
              </a:rPr>
              <a:t>I’m sick</a:t>
            </a:r>
            <a:r>
              <a:rPr b="0" lang="sr-Latn-RS" sz="2000" spc="-1" strike="noStrike">
                <a:solidFill>
                  <a:srgbClr val="000000"/>
                </a:solidFill>
                <a:latin typeface="Calibri"/>
              </a:rPr>
              <a:t>. i </a:t>
            </a:r>
            <a:r>
              <a:rPr b="0" i="1" lang="sr-Latn-RS" sz="2000" spc="-1" strike="noStrike">
                <a:solidFill>
                  <a:srgbClr val="000000"/>
                </a:solidFill>
                <a:latin typeface="Calibri"/>
              </a:rPr>
              <a:t>I’m so sorry </a:t>
            </a:r>
            <a:r>
              <a:rPr b="0" lang="sr-Latn-RS" sz="2000" spc="-1" strike="noStrike">
                <a:solidFill>
                  <a:srgbClr val="000000"/>
                </a:solidFill>
                <a:latin typeface="Calibri"/>
              </a:rPr>
              <a:t>nacrtaj tužni emoji.</a:t>
            </a:r>
            <a:endParaRPr b="0" lang="sr-Latn-RS" sz="2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RS" sz="2000" spc="-1" strike="noStrike">
                <a:solidFill>
                  <a:srgbClr val="000000"/>
                </a:solidFill>
                <a:latin typeface="Calibri"/>
              </a:rPr>
              <a:t>Koristite video pozive za pomoć jedni drugima, a možete pitati i mene ako nešto ne razumijete. Svakako klikajte na uho koje vam je tu lijevo na slici da čujete izgovor novih riječi. </a:t>
            </a:r>
            <a:endParaRPr b="0" lang="sr-Latn-RS" sz="2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RS" sz="2000" spc="-1" strike="noStrike">
                <a:solidFill>
                  <a:srgbClr val="000000"/>
                </a:solidFill>
                <a:latin typeface="Calibri"/>
              </a:rPr>
              <a:t>Good luck!</a:t>
            </a:r>
            <a:endParaRPr b="0" lang="sr-Latn-RS" sz="2000" spc="-1" strike="noStrike">
              <a:solidFill>
                <a:srgbClr val="000000"/>
              </a:solidFill>
              <a:latin typeface="Calibri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sr-Latn-RS" sz="2000" spc="-1" strike="noStrike">
                <a:solidFill>
                  <a:srgbClr val="000000"/>
                </a:solidFill>
                <a:latin typeface="Calibri"/>
              </a:rPr>
              <a:t>Slike bilježnice, rječnika i RB privatno u Yammer, privatno na viber (ne u grupu) ili v.bertina@gmail.com</a:t>
            </a:r>
            <a:endParaRPr b="0" lang="sr-Latn-R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Application>LibreOffice/6.2.5.2$Windows_X86_64 LibreOffice_project/1ec314fa52f458adc18c4f025c545a4e8b22c159</Application>
  <Words>268</Words>
  <Paragraphs>17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2020-03-22T12:32:45Z</dcterms:created>
  <dc:creator>Valentina Bertina</dc:creator>
  <dc:description/>
  <dc:language>hr-HR</dc:language>
  <cp:lastModifiedBy>Valentina Bertina</cp:lastModifiedBy>
  <dcterms:modified xsi:type="dcterms:W3CDTF">2020-03-22T12:47:26Z</dcterms:modified>
  <cp:revision>3</cp:revision>
  <dc:subject/>
  <dc:title>ENGLESKI JEZIK 23.3.2020.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Široki zaslon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5</vt:i4>
  </property>
</Properties>
</file>