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508760" y="2298960"/>
            <a:ext cx="5705640" cy="137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 flipV="1" rot="10800000">
            <a:off x="9592200" y="5629320"/>
            <a:ext cx="6991920" cy="5102280"/>
          </a:xfrm>
          <a:custGeom>
            <a:avLst/>
            <a:gdLst/>
            <a:ah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08760" y="1591200"/>
            <a:ext cx="5705640" cy="326412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Elephant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0FDED7D-CC50-419D-B2D4-42054AB55CAE}" type="datetime">
              <a:rPr b="0" lang="hr-HR" sz="1200" spc="-1" strike="noStrike">
                <a:solidFill>
                  <a:srgbClr val="8b8b8b"/>
                </a:solidFill>
                <a:latin typeface="Century Gothic"/>
              </a:rPr>
              <a:t>1.04.20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3E1C0DE-C9BA-4709-A8A2-87599BD38B74}" type="slidenum">
              <a:rPr b="0" lang="hr-HR" sz="1200" spc="-1" strike="noStrike">
                <a:solidFill>
                  <a:srgbClr val="8b8b8b"/>
                </a:solidFill>
                <a:latin typeface="Century Gothic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entury Gothic"/>
              </a:rPr>
              <a:t>Kliknite za uređivanje oblika teksta</a:t>
            </a:r>
            <a:endParaRPr b="0" lang="en-US" sz="2800" spc="-1" strike="noStrike">
              <a:solidFill>
                <a:srgbClr val="000000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Druga razina konture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Treća razina konture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entury Gothic"/>
              </a:rPr>
              <a:t>Četvrta razina kontura</a:t>
            </a:r>
            <a:endParaRPr b="0" lang="en-US" sz="1800" spc="-1" strike="noStrike">
              <a:solidFill>
                <a:srgbClr val="000000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Peta razina kontura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Šesta razina kontura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entury Gothic"/>
              </a:rPr>
              <a:t>Sedma razina konture</a:t>
            </a:r>
            <a:endParaRPr b="0" lang="en-US" sz="20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s://www.liveworksheets.com/worksheets/en/English_as_a_Second_Language_(ESL)/Clothes/The_clothes_nb8115xp" TargetMode="External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" name="Picture 3" descr=""/>
          <p:cNvPicPr/>
          <p:nvPr/>
        </p:nvPicPr>
        <p:blipFill>
          <a:blip r:embed="rId1"/>
          <a:srcRect l="5012" t="0" r="6099" b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>
            <a:noFill/>
          </a:ln>
        </p:spPr>
      </p:pic>
      <p:sp>
        <p:nvSpPr>
          <p:cNvPr id="44" name="CustomShape 2"/>
          <p:cNvSpPr/>
          <p:nvPr/>
        </p:nvSpPr>
        <p:spPr>
          <a:xfrm flipV="1" rot="10800000">
            <a:off x="10222200" y="6203160"/>
            <a:ext cx="8252280" cy="6021720"/>
          </a:xfrm>
          <a:custGeom>
            <a:avLst/>
            <a:gdLst/>
            <a:ah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Shape 3"/>
          <p:cNvSpPr txBox="1"/>
          <p:nvPr/>
        </p:nvSpPr>
        <p:spPr>
          <a:xfrm>
            <a:off x="3325320" y="1999080"/>
            <a:ext cx="5540760" cy="2213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i="1" lang="en-US" sz="4800" spc="-1" strike="noStrike">
                <a:solidFill>
                  <a:srgbClr val="ffffff"/>
                </a:solidFill>
                <a:latin typeface="Elephant"/>
              </a:rPr>
              <a:t>ENGLESKI JEZIK</a:t>
            </a:r>
            <a:endParaRPr b="0" lang="en-US" sz="4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6" name="TextShape 4"/>
          <p:cNvSpPr txBox="1"/>
          <p:nvPr/>
        </p:nvSpPr>
        <p:spPr>
          <a:xfrm>
            <a:off x="3880440" y="4300920"/>
            <a:ext cx="4430880" cy="1191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endParaRPr b="0" lang="hr-HR" sz="3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hr-HR" sz="2400" spc="-1" strike="noStrike" cap="all">
                <a:solidFill>
                  <a:srgbClr val="ffffff"/>
                </a:solidFill>
                <a:latin typeface="Century Gothic"/>
              </a:rPr>
              <a:t>2 April, 2020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TextShape 2"/>
          <p:cNvSpPr txBox="1"/>
          <p:nvPr/>
        </p:nvSpPr>
        <p:spPr>
          <a:xfrm>
            <a:off x="1523880" y="3852000"/>
            <a:ext cx="9143640" cy="11523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0" i="1" lang="en-US" sz="2300" spc="-1" strike="noStrike">
                <a:solidFill>
                  <a:srgbClr val="000000"/>
                </a:solidFill>
                <a:latin typeface="Elephant"/>
              </a:rPr>
              <a:t>Danas učite imenovati i upotrebljavati riječi i izraze vezno uz temu odjeće te razumjeti pisani i slušani tekst s temom pripreme za putovanje</a:t>
            </a:r>
            <a:endParaRPr b="0" lang="en-US" sz="23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49" name="Slika 4" descr=""/>
          <p:cNvPicPr/>
          <p:nvPr/>
        </p:nvPicPr>
        <p:blipFill>
          <a:blip r:embed="rId1"/>
          <a:srcRect l="0" t="6024" r="0" b="14951"/>
          <a:stretch/>
        </p:blipFill>
        <p:spPr>
          <a:xfrm>
            <a:off x="838080" y="0"/>
            <a:ext cx="10483920" cy="3810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1508760" y="1591200"/>
            <a:ext cx="5705640" cy="32641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78000"/>
          </a:bodyPr>
          <a:p>
            <a:pPr>
              <a:lnSpc>
                <a:spcPct val="9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Elephant"/>
              </a:rPr>
              <a:t>Otvori Izzi </a:t>
            </a:r>
            <a:br/>
            <a:r>
              <a:rPr b="0" i="1" lang="en-US" sz="4800" spc="-1" strike="noStrike">
                <a:solidFill>
                  <a:srgbClr val="000000"/>
                </a:solidFill>
                <a:latin typeface="Elephant"/>
              </a:rPr>
              <a:t>Digitalni obrazovni sadržaji</a:t>
            </a:r>
            <a:br/>
            <a:r>
              <a:rPr b="0" i="1" lang="en-US" sz="4800" spc="-1" strike="noStrike">
                <a:solidFill>
                  <a:srgbClr val="000000"/>
                </a:solidFill>
                <a:latin typeface="Elephant"/>
              </a:rPr>
              <a:t>Moje knjige</a:t>
            </a:r>
            <a:br/>
            <a:r>
              <a:rPr b="0" i="1" lang="en-US" sz="4800" spc="-1" strike="noStrike">
                <a:solidFill>
                  <a:srgbClr val="000000"/>
                </a:solidFill>
                <a:latin typeface="Elephant"/>
              </a:rPr>
              <a:t>Moji sadržaji</a:t>
            </a:r>
            <a:br/>
            <a:endParaRPr b="0" lang="en-US" sz="4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1523880" y="4928760"/>
            <a:ext cx="5705640" cy="996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hr-HR" sz="2400" spc="-1" strike="noStrike" cap="all">
                <a:solidFill>
                  <a:srgbClr val="7030a0"/>
                </a:solidFill>
                <a:latin typeface="Century Gothic"/>
              </a:rPr>
              <a:t>Pronađi lesson 2b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hr-HR" sz="2400" spc="-1" strike="noStrike" cap="all">
                <a:solidFill>
                  <a:srgbClr val="7030a0"/>
                </a:solidFill>
                <a:latin typeface="Century Gothic"/>
              </a:rPr>
              <a:t>Getting ready for a trip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781200" y="612720"/>
            <a:ext cx="1068840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000000"/>
                </a:solidFill>
                <a:latin typeface="Century Gothic"/>
              </a:rPr>
              <a:t>1. Ozbiljno i odgovorno 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prvo prouči nove riječi.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47890f"/>
                </a:solidFill>
                <a:latin typeface="Century Gothic"/>
              </a:rPr>
              <a:t>2. Ponovi izgovor nekoliko puta.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0070c0"/>
                </a:solidFill>
                <a:latin typeface="Century Gothic"/>
              </a:rPr>
              <a:t>3. Zatim odigraj igru memory da dodatno provježbaš nove riječi.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0070c0"/>
                </a:solidFill>
                <a:latin typeface="Century Gothic"/>
              </a:rPr>
              <a:t>4.  Zatim nauči i ove fraze u Izziju: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53" name="Slika 6" descr=""/>
          <p:cNvPicPr/>
          <p:nvPr/>
        </p:nvPicPr>
        <p:blipFill>
          <a:blip r:embed="rId1"/>
          <a:stretch/>
        </p:blipFill>
        <p:spPr>
          <a:xfrm>
            <a:off x="2035080" y="2990160"/>
            <a:ext cx="4578120" cy="2119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606680" y="878760"/>
            <a:ext cx="9081360" cy="3656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000000"/>
                </a:solidFill>
                <a:latin typeface="Century Gothic"/>
              </a:rPr>
              <a:t>Bilježnica: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	</a:t>
            </a: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2 April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r-HR" sz="1800" spc="-1" strike="noStrike" u="sng">
                <a:solidFill>
                  <a:srgbClr val="000000"/>
                </a:solidFill>
                <a:uFillTx/>
                <a:latin typeface="Century Gothic"/>
              </a:rPr>
              <a:t>Getting ready for a trip</a:t>
            </a:r>
            <a:endParaRPr b="0" lang="hr-HR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7030a0"/>
                </a:solidFill>
                <a:latin typeface="Century Gothic"/>
              </a:rPr>
              <a:t>Warm clothes – topla odjeća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7030a0"/>
                </a:solidFill>
                <a:latin typeface="Century Gothic"/>
              </a:rPr>
              <a:t>Light clothes – lagana odjeća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7030a0"/>
                </a:solidFill>
                <a:latin typeface="Century Gothic"/>
              </a:rPr>
              <a:t>Casual clothes – ležerna odjeća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7030a0"/>
                </a:solidFill>
                <a:latin typeface="Century Gothic"/>
              </a:rPr>
              <a:t>Formal clothes – formalna odjeća (npr. uniforme za posao)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Prepiši riječi u rječnik.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RB str. 91 zad. 2.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648000" y="603720"/>
            <a:ext cx="10431000" cy="694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Poslušaj dva kratka tekstića nekoliko puta (idealno bi bilo 3 puta).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Vježbaj čitati ta 2 teksta. Zaustavljaj i ponavljaj.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Riješi i zadatak ispod teksta.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U Izziju vidim rješavate li i ovaj tjedan ću napisati bilješke o vašem radu.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Završio je ožujak, pošaljite mi slike rječnika do ponedjeljka.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  <p:pic>
        <p:nvPicPr>
          <p:cNvPr id="56" name="Slika 5" descr=""/>
          <p:cNvPicPr/>
          <p:nvPr/>
        </p:nvPicPr>
        <p:blipFill>
          <a:blip r:embed="rId1"/>
          <a:stretch/>
        </p:blipFill>
        <p:spPr>
          <a:xfrm>
            <a:off x="1112760" y="1562400"/>
            <a:ext cx="5136480" cy="342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870120" y="603720"/>
            <a:ext cx="10244520" cy="557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Danas imate blok sata engleskog jezika, a samo jednu lekciju vam dajem.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Znam da vam nije lako. Nije ni meni. Srećom da imate Izzi, bilo bi vam puno teže da učite kao i prošle godine, samo udžbenik i CD.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Iskoristite tu sreću što možete učiti na tako zanimljiv način.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Budite i zahvalni što vam dajem ipak manje nego što bi radili da ste danas u školi i zato doista te riječi poslušajte, ponovite, poslušaj tekst jer će posljedice nerada, ukoliko ne budete slušali savjete učitelja biti ozbiljne.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 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000000"/>
                </a:solidFill>
                <a:latin typeface="Century Gothic"/>
              </a:rPr>
              <a:t>I za kraj…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Upiši broj u kružić na odgovarajuću sličicu u slijedećem zadatku.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>
                <a:solidFill>
                  <a:srgbClr val="000000"/>
                </a:solidFill>
                <a:latin typeface="Century Gothic"/>
              </a:rPr>
              <a:t>Nazive za odjeću učili ste i u 2. razredu.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1800" spc="-1" strike="noStrike" u="sng">
                <a:solidFill>
                  <a:srgbClr val="a57b37"/>
                </a:solidFill>
                <a:uFillTx/>
                <a:latin typeface="Century Gothic"/>
                <a:hlinkClick r:id="rId1"/>
              </a:rPr>
              <a:t>https://www.liveworksheets.com/worksheets/en/English_as_a_Second_Language_(ESL)/Clothes/The_clothes_nb8115xp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1767960" y="0"/>
            <a:ext cx="10423440" cy="5919840"/>
          </a:xfrm>
          <a:custGeom>
            <a:avLst/>
            <a:gdLst/>
            <a:ahLst/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2971e7">
              <a:alpha val="20000"/>
            </a:srgbClr>
          </a:solidFill>
          <a:ln w="327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TextShape 3"/>
          <p:cNvSpPr txBox="1"/>
          <p:nvPr/>
        </p:nvSpPr>
        <p:spPr>
          <a:xfrm>
            <a:off x="5751000" y="750600"/>
            <a:ext cx="5602320" cy="26780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i="1" lang="en-US" sz="3300" spc="-1" strike="noStrike">
                <a:solidFill>
                  <a:srgbClr val="000000"/>
                </a:solidFill>
                <a:latin typeface="Elephant"/>
              </a:rPr>
              <a:t>Uslikaj bilježnicu, RB i interaktivni listić. Okreni sliku na pravu stranu, pazi da ne slikaš izdaleka i da nije mutno. </a:t>
            </a:r>
            <a:endParaRPr b="0" lang="en-US" sz="33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1" name="TextShape 4"/>
          <p:cNvSpPr txBox="1"/>
          <p:nvPr/>
        </p:nvSpPr>
        <p:spPr>
          <a:xfrm>
            <a:off x="5751000" y="3572640"/>
            <a:ext cx="5602320" cy="8499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hr-HR" sz="1700" spc="-1" strike="noStrike" cap="all">
                <a:solidFill>
                  <a:srgbClr val="000000"/>
                </a:solidFill>
                <a:latin typeface="Century Gothic"/>
              </a:rPr>
              <a:t>Provjeriti ću jeste li radili u izziju. Ne zaboravite rječnik poslati do ponedjeljka. </a:t>
            </a:r>
            <a:endParaRPr b="0" lang="hr-HR" sz="1700" spc="-1" strike="noStrike">
              <a:latin typeface="Arial"/>
            </a:endParaRPr>
          </a:p>
        </p:txBody>
      </p:sp>
      <p:pic>
        <p:nvPicPr>
          <p:cNvPr id="62" name="Slika 4" descr=""/>
          <p:cNvPicPr/>
          <p:nvPr/>
        </p:nvPicPr>
        <p:blipFill>
          <a:blip r:embed="rId1"/>
          <a:stretch/>
        </p:blipFill>
        <p:spPr>
          <a:xfrm>
            <a:off x="563760" y="2959920"/>
            <a:ext cx="4367160" cy="321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43d41"/>
      </a:dk2>
      <a:lt2>
        <a:srgbClr val="e9e7e4"/>
      </a:lt2>
      <a:accent1>
        <a:srgbClr val="2971e7"/>
      </a:accent1>
      <a:accent2>
        <a:srgbClr val="17aed5"/>
      </a:accent2>
      <a:accent3>
        <a:srgbClr val="20b596"/>
      </a:accent3>
      <a:accent4>
        <a:srgbClr val="14bc52"/>
      </a:accent4>
      <a:accent5>
        <a:srgbClr val="28bb21"/>
      </a:accent5>
      <a:accent6>
        <a:srgbClr val="5fb714"/>
      </a:accent6>
      <a:hlink>
        <a:srgbClr val="a57b37"/>
      </a:hlink>
      <a:folHlink>
        <a:srgbClr val="84848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Application>LibreOffice/6.2.5.2$Windows_X86_64 LibreOffice_project/1ec314fa52f458adc18c4f025c545a4e8b22c159</Application>
  <Words>403</Words>
  <Paragraphs>67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2020-04-01T17:57:25Z</dcterms:created>
  <dc:creator>Valentina Bertina</dc:creator>
  <dc:description/>
  <dc:language>hr-HR</dc:language>
  <cp:lastModifiedBy>Valentina Bertina</cp:lastModifiedBy>
  <dcterms:modified xsi:type="dcterms:W3CDTF">2020-04-01T18:23:51Z</dcterms:modified>
  <cp:revision>4</cp:revision>
  <dc:subject/>
  <dc:title>ENGLESKI JEZIK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8</vt:i4>
  </property>
</Properties>
</file>