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1.jpeg" ContentType="image/jpeg"/>
  <Override PartName="/ppt/media/image8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BB93846-0DD3-49E1-8478-7F896901FD39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19.03.20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05BB57-37EE-4BDF-BCC7-026B352F8771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Uredite stilove teksta matrice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Peta razina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8C0AB5B-A77B-4D7E-BA6C-976D5C9543A4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19.03.20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66C3868-A537-4AE2-AC9B-5BEF3DBB113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30120" y="662760"/>
            <a:ext cx="8439480" cy="2637000"/>
          </a:xfrm>
          <a:prstGeom prst="roundRect">
            <a:avLst>
              <a:gd name="adj" fmla="val 16667"/>
            </a:avLst>
          </a:prstGeom>
          <a:noFill/>
          <a:ln w="2844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225360" y="745200"/>
            <a:ext cx="84394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Ponavljanje gradiva i provjera znanja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                          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ZRAK – PLINOVITI ZEMLJIN OMOTAČ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ŽIVOTNI UVJETI U ZRAKU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  </a:t>
            </a: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PRILAGODBE ŽIVIH BIĆA ŽIVOTNIM UVJETIMA NA KOPNU I U ZRAKU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2419920" y="3382560"/>
            <a:ext cx="3993840" cy="307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 rot="5400000">
            <a:off x="7021080" y="122040"/>
            <a:ext cx="2142720" cy="1898280"/>
          </a:xfrm>
          <a:prstGeom prst="homePlate">
            <a:avLst>
              <a:gd name="adj" fmla="val 28140"/>
            </a:avLst>
          </a:prstGeom>
          <a:gradFill rotWithShape="0">
            <a:gsLst>
              <a:gs pos="0">
                <a:srgbClr val="006a8f"/>
              </a:gs>
              <a:gs pos="100000">
                <a:srgbClr val="0096cb"/>
              </a:gs>
            </a:gsLst>
            <a:lin ang="16200000"/>
          </a:gradFill>
          <a:ln w="1908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211880" y="261360"/>
            <a:ext cx="17600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omic Sans MS"/>
              </a:rPr>
              <a:t>Zrak- plinoviti zemljin omotač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012400" y="4042440"/>
            <a:ext cx="5824080" cy="155556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4"/>
          <p:cNvSpPr/>
          <p:nvPr/>
        </p:nvSpPr>
        <p:spPr>
          <a:xfrm>
            <a:off x="3350880" y="4431240"/>
            <a:ext cx="448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RB. str. 35. zadatak 3.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89" name="Slika 9" descr=""/>
          <p:cNvPicPr/>
          <p:nvPr/>
        </p:nvPicPr>
        <p:blipFill>
          <a:blip r:embed="rId1"/>
          <a:srcRect l="0" t="0" r="24038" b="18341"/>
          <a:stretch/>
        </p:blipFill>
        <p:spPr>
          <a:xfrm>
            <a:off x="2012400" y="3972600"/>
            <a:ext cx="901440" cy="1088640"/>
          </a:xfrm>
          <a:prstGeom prst="rect">
            <a:avLst/>
          </a:prstGeom>
          <a:ln>
            <a:noFill/>
          </a:ln>
        </p:spPr>
      </p:pic>
      <p:pic>
        <p:nvPicPr>
          <p:cNvPr id="90" name="Slika 11" descr=""/>
          <p:cNvPicPr/>
          <p:nvPr/>
        </p:nvPicPr>
        <p:blipFill>
          <a:blip r:embed="rId2"/>
          <a:srcRect l="9595" t="11996" r="8486" b="15843"/>
          <a:stretch/>
        </p:blipFill>
        <p:spPr>
          <a:xfrm>
            <a:off x="3113280" y="1224720"/>
            <a:ext cx="2620440" cy="2487240"/>
          </a:xfrm>
          <a:prstGeom prst="rect">
            <a:avLst/>
          </a:prstGeom>
          <a:ln>
            <a:noFill/>
          </a:ln>
        </p:spPr>
      </p:pic>
      <p:pic>
        <p:nvPicPr>
          <p:cNvPr id="91" name="Slika 1" descr=""/>
          <p:cNvPicPr/>
          <p:nvPr/>
        </p:nvPicPr>
        <p:blipFill>
          <a:blip r:embed="rId3"/>
          <a:srcRect l="61645" t="27104" r="25227" b="44488"/>
          <a:stretch/>
        </p:blipFill>
        <p:spPr>
          <a:xfrm>
            <a:off x="443160" y="682560"/>
            <a:ext cx="1863000" cy="226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 rot="5400000">
            <a:off x="7021080" y="122040"/>
            <a:ext cx="2142720" cy="1898280"/>
          </a:xfrm>
          <a:prstGeom prst="homePlate">
            <a:avLst>
              <a:gd name="adj" fmla="val 28140"/>
            </a:avLst>
          </a:prstGeom>
          <a:gradFill rotWithShape="0">
            <a:gsLst>
              <a:gs pos="0">
                <a:srgbClr val="006a8f"/>
              </a:gs>
              <a:gs pos="100000">
                <a:srgbClr val="0096cb"/>
              </a:gs>
            </a:gsLst>
            <a:lin ang="16200000"/>
          </a:gradFill>
          <a:ln w="1908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7211880" y="261360"/>
            <a:ext cx="17600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omic Sans MS"/>
              </a:rPr>
              <a:t>Zrak- plinoviti zemljin omotač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012400" y="3972600"/>
            <a:ext cx="5824080" cy="155556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4"/>
          <p:cNvSpPr/>
          <p:nvPr/>
        </p:nvSpPr>
        <p:spPr>
          <a:xfrm>
            <a:off x="3350880" y="4431240"/>
            <a:ext cx="448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RB. str. 39. zadatak 4.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96" name="Slika 9" descr=""/>
          <p:cNvPicPr/>
          <p:nvPr/>
        </p:nvPicPr>
        <p:blipFill>
          <a:blip r:embed="rId1"/>
          <a:srcRect l="0" t="0" r="24038" b="18341"/>
          <a:stretch/>
        </p:blipFill>
        <p:spPr>
          <a:xfrm>
            <a:off x="2012400" y="3972600"/>
            <a:ext cx="901440" cy="1088640"/>
          </a:xfrm>
          <a:prstGeom prst="rect">
            <a:avLst/>
          </a:prstGeom>
          <a:ln>
            <a:noFill/>
          </a:ln>
        </p:spPr>
      </p:pic>
      <p:pic>
        <p:nvPicPr>
          <p:cNvPr id="97" name="Slika 11" descr=""/>
          <p:cNvPicPr/>
          <p:nvPr/>
        </p:nvPicPr>
        <p:blipFill>
          <a:blip r:embed="rId2"/>
          <a:srcRect l="9595" t="11996" r="8486" b="15843"/>
          <a:stretch/>
        </p:blipFill>
        <p:spPr>
          <a:xfrm>
            <a:off x="3113280" y="1224720"/>
            <a:ext cx="2620440" cy="2487240"/>
          </a:xfrm>
          <a:prstGeom prst="rect">
            <a:avLst/>
          </a:prstGeom>
          <a:ln>
            <a:noFill/>
          </a:ln>
        </p:spPr>
      </p:pic>
      <p:pic>
        <p:nvPicPr>
          <p:cNvPr id="98" name="Slika 1" descr=""/>
          <p:cNvPicPr/>
          <p:nvPr/>
        </p:nvPicPr>
        <p:blipFill>
          <a:blip r:embed="rId3"/>
          <a:srcRect l="61645" t="27104" r="25227" b="44488"/>
          <a:stretch/>
        </p:blipFill>
        <p:spPr>
          <a:xfrm>
            <a:off x="443160" y="682560"/>
            <a:ext cx="1863000" cy="226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 rot="5400000">
            <a:off x="7021080" y="122040"/>
            <a:ext cx="2142720" cy="1898280"/>
          </a:xfrm>
          <a:prstGeom prst="homePlate">
            <a:avLst>
              <a:gd name="adj" fmla="val 28140"/>
            </a:avLst>
          </a:prstGeom>
          <a:gradFill rotWithShape="0">
            <a:gsLst>
              <a:gs pos="0">
                <a:srgbClr val="006a8f"/>
              </a:gs>
              <a:gs pos="100000">
                <a:srgbClr val="0096cb"/>
              </a:gs>
            </a:gsLst>
            <a:lin ang="16200000"/>
          </a:gradFill>
          <a:ln w="1908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7211880" y="261360"/>
            <a:ext cx="17600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omic Sans MS"/>
              </a:rPr>
              <a:t>Zrak- plinoviti zemljin omotač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2120040" y="3972600"/>
            <a:ext cx="5824080" cy="155556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3434040" y="4418280"/>
            <a:ext cx="47952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RB. str. 40. zadatak 5.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i str. 41. zadatak 2.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03" name="Slika 9" descr=""/>
          <p:cNvPicPr/>
          <p:nvPr/>
        </p:nvPicPr>
        <p:blipFill>
          <a:blip r:embed="rId1"/>
          <a:srcRect l="0" t="0" r="24038" b="18341"/>
          <a:stretch/>
        </p:blipFill>
        <p:spPr>
          <a:xfrm>
            <a:off x="2012400" y="3972600"/>
            <a:ext cx="901440" cy="1088640"/>
          </a:xfrm>
          <a:prstGeom prst="rect">
            <a:avLst/>
          </a:prstGeom>
          <a:ln>
            <a:noFill/>
          </a:ln>
        </p:spPr>
      </p:pic>
      <p:pic>
        <p:nvPicPr>
          <p:cNvPr id="104" name="Slika 11" descr=""/>
          <p:cNvPicPr/>
          <p:nvPr/>
        </p:nvPicPr>
        <p:blipFill>
          <a:blip r:embed="rId2"/>
          <a:srcRect l="9595" t="11996" r="8486" b="15843"/>
          <a:stretch/>
        </p:blipFill>
        <p:spPr>
          <a:xfrm>
            <a:off x="3113280" y="1224720"/>
            <a:ext cx="2620440" cy="2487240"/>
          </a:xfrm>
          <a:prstGeom prst="rect">
            <a:avLst/>
          </a:prstGeom>
          <a:ln>
            <a:noFill/>
          </a:ln>
        </p:spPr>
      </p:pic>
      <p:pic>
        <p:nvPicPr>
          <p:cNvPr id="105" name="Slika 1" descr=""/>
          <p:cNvPicPr/>
          <p:nvPr/>
        </p:nvPicPr>
        <p:blipFill>
          <a:blip r:embed="rId3"/>
          <a:srcRect l="61645" t="27104" r="25227" b="44488"/>
          <a:stretch/>
        </p:blipFill>
        <p:spPr>
          <a:xfrm>
            <a:off x="443160" y="682560"/>
            <a:ext cx="1863000" cy="226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 rot="5400000">
            <a:off x="7021080" y="122040"/>
            <a:ext cx="2142720" cy="1898280"/>
          </a:xfrm>
          <a:prstGeom prst="homePlate">
            <a:avLst>
              <a:gd name="adj" fmla="val 28140"/>
            </a:avLst>
          </a:prstGeom>
          <a:gradFill rotWithShape="0">
            <a:gsLst>
              <a:gs pos="0">
                <a:srgbClr val="006a8f"/>
              </a:gs>
              <a:gs pos="100000">
                <a:srgbClr val="0096cb"/>
              </a:gs>
            </a:gsLst>
            <a:lin ang="16200000"/>
          </a:gradFill>
          <a:ln w="1908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7211880" y="261360"/>
            <a:ext cx="17600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000" spc="-1" strike="noStrike">
                <a:solidFill>
                  <a:srgbClr val="000000"/>
                </a:solidFill>
                <a:latin typeface="Comic Sans MS"/>
              </a:rPr>
              <a:t>Zrak- plinoviti zemljin omotač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2012400" y="3972600"/>
            <a:ext cx="5824080" cy="155556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3350880" y="4431240"/>
            <a:ext cx="4485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Comic Sans MS"/>
              </a:rPr>
              <a:t>RB. str. 44. zadatak 3.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10" name="Slika 9" descr=""/>
          <p:cNvPicPr/>
          <p:nvPr/>
        </p:nvPicPr>
        <p:blipFill>
          <a:blip r:embed="rId1"/>
          <a:srcRect l="0" t="0" r="24038" b="18341"/>
          <a:stretch/>
        </p:blipFill>
        <p:spPr>
          <a:xfrm>
            <a:off x="2012400" y="3972600"/>
            <a:ext cx="901440" cy="1088640"/>
          </a:xfrm>
          <a:prstGeom prst="rect">
            <a:avLst/>
          </a:prstGeom>
          <a:ln>
            <a:noFill/>
          </a:ln>
        </p:spPr>
      </p:pic>
      <p:pic>
        <p:nvPicPr>
          <p:cNvPr id="111" name="Slika 11" descr=""/>
          <p:cNvPicPr/>
          <p:nvPr/>
        </p:nvPicPr>
        <p:blipFill>
          <a:blip r:embed="rId2"/>
          <a:srcRect l="9595" t="11996" r="8486" b="15843"/>
          <a:stretch/>
        </p:blipFill>
        <p:spPr>
          <a:xfrm>
            <a:off x="3113280" y="1224720"/>
            <a:ext cx="2620440" cy="2487240"/>
          </a:xfrm>
          <a:prstGeom prst="rect">
            <a:avLst/>
          </a:prstGeom>
          <a:ln>
            <a:noFill/>
          </a:ln>
        </p:spPr>
      </p:pic>
      <p:pic>
        <p:nvPicPr>
          <p:cNvPr id="112" name="Slika 1" descr=""/>
          <p:cNvPicPr/>
          <p:nvPr/>
        </p:nvPicPr>
        <p:blipFill>
          <a:blip r:embed="rId3"/>
          <a:srcRect l="61645" t="27104" r="25227" b="44488"/>
          <a:stretch/>
        </p:blipFill>
        <p:spPr>
          <a:xfrm>
            <a:off x="443160" y="682560"/>
            <a:ext cx="1863000" cy="226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941040" y="627840"/>
            <a:ext cx="7071120" cy="219456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2"/>
          <p:cNvSpPr/>
          <p:nvPr/>
        </p:nvSpPr>
        <p:spPr>
          <a:xfrm>
            <a:off x="1379880" y="775800"/>
            <a:ext cx="621324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 u="sng">
                <a:solidFill>
                  <a:srgbClr val="000000"/>
                </a:solidFill>
                <a:uFillTx/>
                <a:latin typeface="Comic Sans MS"/>
              </a:rPr>
              <a:t>Zadatak</a:t>
            </a:r>
            <a:r>
              <a:rPr b="0" lang="hr-HR" sz="2800" spc="-1" strike="noStrike">
                <a:solidFill>
                  <a:srgbClr val="000000"/>
                </a:solidFill>
                <a:latin typeface="Comic Sans MS"/>
              </a:rPr>
              <a:t>: individualan rad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omic Sans MS"/>
              </a:rPr>
              <a:t>Navedena živa bića razvrstaj ovisno o načinu disanja.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443880" y="3277800"/>
            <a:ext cx="77720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hr-HR" sz="2400" spc="-1" strike="noStrike">
                <a:solidFill>
                  <a:srgbClr val="000000"/>
                </a:solidFill>
                <a:latin typeface="Comic Sans MS"/>
              </a:rPr>
              <a:t>mačka, pauk, žaba, leptir, slavuj, gušter, lisica, skakavac, noj 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hr-HR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a. </a:t>
            </a: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Dišu plućima: 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b. </a:t>
            </a: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Dišu plućima i kožom: </a:t>
            </a:r>
            <a:endParaRPr b="0" lang="hr-HR" sz="2400" spc="-1" strike="noStrike"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Comic Sans MS"/>
              </a:rPr>
              <a:t>c. </a:t>
            </a: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Dišu razgranatim cjevčicama: 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167840" y="627840"/>
            <a:ext cx="6692040" cy="166428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2"/>
          <p:cNvSpPr/>
          <p:nvPr/>
        </p:nvSpPr>
        <p:spPr>
          <a:xfrm>
            <a:off x="1167840" y="826920"/>
            <a:ext cx="66920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 u="sng">
                <a:solidFill>
                  <a:srgbClr val="000000"/>
                </a:solidFill>
                <a:uFillTx/>
                <a:latin typeface="Comic Sans MS"/>
              </a:rPr>
              <a:t>Zadatak</a:t>
            </a: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: individualan rad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Opiši životne uvjete u zraku i prilagodbe životinja sa slike na život u zraku.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665720" y="2491560"/>
            <a:ext cx="5812200" cy="383004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 l="98437" t="121129" r="0" b="214853"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77000" y="627840"/>
            <a:ext cx="8322120" cy="1187280"/>
          </a:xfrm>
          <a:prstGeom prst="flowChartTerminator">
            <a:avLst/>
          </a:prstGeom>
          <a:solidFill>
            <a:srgbClr val="acc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477000" y="689040"/>
            <a:ext cx="8189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 u="sng">
                <a:solidFill>
                  <a:srgbClr val="000000"/>
                </a:solidFill>
                <a:uFillTx/>
                <a:latin typeface="Comic Sans MS"/>
              </a:rPr>
              <a:t>Zadatak</a:t>
            </a: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: individualan rad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omic Sans MS"/>
              </a:rPr>
              <a:t>Opiši prilagodbe živih bića sa slike na život u pustinji.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920880" y="2048400"/>
            <a:ext cx="7434000" cy="4181400"/>
          </a:xfrm>
          <a:prstGeom prst="roundRect">
            <a:avLst>
              <a:gd name="adj" fmla="val 16667"/>
            </a:avLst>
          </a:prstGeom>
          <a:blipFill rotWithShape="0">
            <a:blip r:embed="rId1"/>
            <a:stretch>
              <a:fillRect/>
            </a:stretch>
          </a:blipFill>
          <a:ln>
            <a:noFill/>
          </a:ln>
          <a:effectLst>
            <a:outerShdw algn="tl" blurRad="7620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Application>LibreOffice/6.2.5.2$Windows_X86_64 LibreOffice_project/1ec314fa52f458adc18c4f025c545a4e8b22c159</Application>
  <Words>172</Words>
  <Paragraphs>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2018-08-10T10:32:11Z</dcterms:created>
  <dc:creator>Dorotea Vrbanovic</dc:creator>
  <dc:description/>
  <dc:language>hr-HR</dc:language>
  <cp:lastModifiedBy>Korisnik</cp:lastModifiedBy>
  <dcterms:modified xsi:type="dcterms:W3CDTF">2020-03-19T18:43:08Z</dcterms:modified>
  <cp:revision>16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