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61" r:id="rId2"/>
  </p:sldMasterIdLst>
  <p:notesMasterIdLst>
    <p:notesMasterId r:id="rId21"/>
  </p:notesMasterIdLst>
  <p:sldIdLst>
    <p:sldId id="268" r:id="rId3"/>
    <p:sldId id="269" r:id="rId4"/>
    <p:sldId id="270" r:id="rId5"/>
    <p:sldId id="271" r:id="rId6"/>
    <p:sldId id="272" r:id="rId7"/>
    <p:sldId id="273" r:id="rId8"/>
    <p:sldId id="274" r:id="rId9"/>
    <p:sldId id="275" r:id="rId10"/>
    <p:sldId id="276" r:id="rId11"/>
    <p:sldId id="277" r:id="rId12"/>
    <p:sldId id="278" r:id="rId13"/>
    <p:sldId id="279" r:id="rId14"/>
    <p:sldId id="280" r:id="rId15"/>
    <p:sldId id="281" r:id="rId16"/>
    <p:sldId id="282" r:id="rId17"/>
    <p:sldId id="283" r:id="rId18"/>
    <p:sldId id="284" r:id="rId19"/>
    <p:sldId id="285" r:id="rId20"/>
  </p:sldIdLst>
  <p:sldSz cx="12192000" cy="6858000"/>
  <p:notesSz cx="6858000" cy="1533525"/>
  <p:embeddedFontLst>
    <p:embeddedFont>
      <p:font typeface="Century Schoolbook" panose="02040604050505020304" pitchFamily="18" charset="0"/>
      <p:regular r:id="rId22"/>
      <p:bold r:id="rId23"/>
      <p:italic r:id="rId24"/>
      <p:boldItalic r:id="rId25"/>
    </p:embeddedFont>
    <p:embeddedFont>
      <p:font typeface="Quattrocento Sans" panose="020B0604020202020204" charset="0"/>
      <p:regular r:id="rId26"/>
      <p:bold r:id="rId27"/>
      <p:italic r:id="rId28"/>
      <p:boldItalic r:id="rId29"/>
    </p:embeddedFont>
    <p:embeddedFont>
      <p:font typeface="Lato" panose="020B0604020202020204" charset="-18"/>
      <p:regular r:id="rId30"/>
      <p:bold r:id="rId31"/>
      <p:italic r:id="rId32"/>
      <p:boldItalic r:id="rId33"/>
    </p:embeddedFont>
    <p:embeddedFont>
      <p:font typeface="Calibri" panose="020F0502020204030204" pitchFamily="34" charset="0"/>
      <p:regular r:id="rId34"/>
      <p:bold r:id="rId35"/>
      <p:italic r:id="rId36"/>
      <p:boldItalic r:id="rId3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8331">
          <p15:clr>
            <a:srgbClr val="A4A3A4"/>
          </p15:clr>
        </p15:guide>
        <p15:guide id="2" pos="2932">
          <p15:clr>
            <a:srgbClr val="A4A3A4"/>
          </p15:clr>
        </p15:guide>
      </p15:notesGuideLst>
    </p:ext>
    <p:ext uri="http://customooxmlschemas.google.com/">
      <go:slidesCustomData xmlns:go="http://customooxmlschemas.google.com/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83" roundtripDataSignature="AMtx7mh8MTCeP26VAL8WXPSNX4idgpzkGA==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Bella Makovec" initials="" lastIdx="2" clrIdx="0"/>
  <p:cmAuthor id="1" name="CARNET HRT3" initials="" lastIdx="3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5851155-EAE9-ACC8-84ED-35465A6580FA}" v="38" dt="2020-05-05T13:19:58.488"/>
  </p1510:revLst>
</p1510:revInfo>
</file>

<file path=ppt/tableStyles.xml><?xml version="1.0" encoding="utf-8"?>
<a:tblStyleLst xmlns:a="http://schemas.openxmlformats.org/drawingml/2006/main" def="{A406662F-A312-41D5-84DD-7B7F830AE0BE}">
  <a:tblStyle styleId="{A406662F-A312-41D5-84DD-7B7F830AE0BE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TxStyle b="off" i="off"/>
      <a:tcStyle>
        <a:tcBdr/>
      </a:tcStyle>
    </a:band1H>
    <a:band2H>
      <a:tcTxStyle b="off" i="off"/>
      <a:tcStyle>
        <a:tcBdr/>
      </a:tcStyle>
    </a:band2H>
    <a:band1V>
      <a:tcTxStyle b="off" i="off"/>
      <a:tcStyle>
        <a:tcBdr/>
      </a:tcStyle>
    </a:band1V>
    <a:band2V>
      <a:tcTxStyle b="off" i="off"/>
      <a:tcStyle>
        <a:tcBdr/>
      </a:tcStyle>
    </a:band2V>
    <a:lastCol>
      <a:tcTxStyle b="off" i="off"/>
      <a:tcStyle>
        <a:tcBdr/>
      </a:tcStyle>
    </a:lastCol>
    <a:firstCol>
      <a:tcTxStyle b="off" i="off"/>
      <a:tcStyle>
        <a:tcBdr/>
      </a:tcStyle>
    </a:firstCol>
    <a:lastRow>
      <a:tcTxStyle b="off" i="off"/>
      <a:tcStyle>
        <a:tcBdr/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ff" i="off"/>
      <a:tcStyle>
        <a:tcBdr/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76" d="100"/>
          <a:sy n="76" d="100"/>
        </p:scale>
        <p:origin x="-480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00" d="100"/>
          <a:sy n="100" d="100"/>
        </p:scale>
        <p:origin x="0" y="0"/>
      </p:cViewPr>
      <p:guideLst>
        <p:guide orient="horz" pos="8331"/>
        <p:guide pos="2932"/>
      </p:guideLst>
    </p:cSldViewPr>
  </p:notesViewPr>
  <p:gridSpacing cx="360000" cy="3600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5.fntdata"/><Relationship Id="rId85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34" Type="http://schemas.openxmlformats.org/officeDocument/2006/relationships/font" Target="fonts/font13.fntdata"/><Relationship Id="rId84" Type="http://schemas.openxmlformats.org/officeDocument/2006/relationships/commentAuthors" Target="commentAuthors.xml"/><Relationship Id="rId89" Type="http://schemas.microsoft.com/office/2015/10/relationships/revisionInfo" Target="revisionInfo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8.fntdata"/><Relationship Id="rId83" Type="http://customschemas.google.com/relationships/presentationmetadata" Target="metadata"/><Relationship Id="rId8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font" Target="fonts/font16.fntdata"/><Relationship Id="rId87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font" Target="fonts/font15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10.fntdata"/><Relationship Id="rId86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font" Target="fonts/font1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4033943" cy="13224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0925" tIns="80450" rIns="160925" bIns="8045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5273003" y="0"/>
            <a:ext cx="4033943" cy="13224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0925" tIns="80450" rIns="160925" bIns="8045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-4160838" y="1984375"/>
            <a:ext cx="17630776" cy="99187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930910" y="12563625"/>
            <a:ext cx="7447280" cy="119023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0925" tIns="80450" rIns="160925" bIns="8045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25122659"/>
            <a:ext cx="4033943" cy="13224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0925" tIns="80450" rIns="160925" bIns="8045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5273003" y="25122659"/>
            <a:ext cx="4033943" cy="13224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0925" tIns="80450" rIns="160925" bIns="8045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fld id="{00000000-1234-1234-1234-123412341234}" type="slidenum">
              <a:rPr lang="en-US"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21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05765515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13:notes"/>
          <p:cNvSpPr txBox="1">
            <a:spLocks noGrp="1"/>
          </p:cNvSpPr>
          <p:nvPr>
            <p:ph type="body" idx="1"/>
          </p:nvPr>
        </p:nvSpPr>
        <p:spPr>
          <a:xfrm>
            <a:off x="930910" y="12563625"/>
            <a:ext cx="7447280" cy="119023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0925" tIns="80450" rIns="160925" bIns="804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09" name="Google Shape;209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-4160838" y="1984375"/>
            <a:ext cx="17630776" cy="99187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22:notes"/>
          <p:cNvSpPr txBox="1">
            <a:spLocks noGrp="1"/>
          </p:cNvSpPr>
          <p:nvPr>
            <p:ph type="body" idx="1"/>
          </p:nvPr>
        </p:nvSpPr>
        <p:spPr>
          <a:xfrm>
            <a:off x="930910" y="12563625"/>
            <a:ext cx="7447280" cy="119023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0925" tIns="80450" rIns="160925" bIns="804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87" name="Google Shape;287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-4160838" y="1984375"/>
            <a:ext cx="17630776" cy="99187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23:notes"/>
          <p:cNvSpPr txBox="1">
            <a:spLocks noGrp="1"/>
          </p:cNvSpPr>
          <p:nvPr>
            <p:ph type="body" idx="1"/>
          </p:nvPr>
        </p:nvSpPr>
        <p:spPr>
          <a:xfrm>
            <a:off x="930910" y="12563625"/>
            <a:ext cx="7447280" cy="119023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0925" tIns="80450" rIns="160925" bIns="804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96" name="Google Shape;296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-4160838" y="1984375"/>
            <a:ext cx="17630776" cy="99187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24:notes"/>
          <p:cNvSpPr txBox="1">
            <a:spLocks noGrp="1"/>
          </p:cNvSpPr>
          <p:nvPr>
            <p:ph type="body" idx="1"/>
          </p:nvPr>
        </p:nvSpPr>
        <p:spPr>
          <a:xfrm>
            <a:off x="930910" y="12563625"/>
            <a:ext cx="7447280" cy="119023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0925" tIns="80450" rIns="160925" bIns="804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03" name="Google Shape;303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-4160838" y="1984375"/>
            <a:ext cx="17630776" cy="99187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25:notes"/>
          <p:cNvSpPr txBox="1">
            <a:spLocks noGrp="1"/>
          </p:cNvSpPr>
          <p:nvPr>
            <p:ph type="body" idx="1"/>
          </p:nvPr>
        </p:nvSpPr>
        <p:spPr>
          <a:xfrm>
            <a:off x="930910" y="12563625"/>
            <a:ext cx="7447280" cy="119023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0925" tIns="80450" rIns="160925" bIns="804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10" name="Google Shape;310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-4160838" y="1984375"/>
            <a:ext cx="17630776" cy="99187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26:notes"/>
          <p:cNvSpPr txBox="1">
            <a:spLocks noGrp="1"/>
          </p:cNvSpPr>
          <p:nvPr>
            <p:ph type="body" idx="1"/>
          </p:nvPr>
        </p:nvSpPr>
        <p:spPr>
          <a:xfrm>
            <a:off x="930910" y="12563625"/>
            <a:ext cx="7447280" cy="119023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0925" tIns="80450" rIns="160925" bIns="804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17" name="Google Shape;317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-4160838" y="1984375"/>
            <a:ext cx="17630776" cy="99187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27:notes"/>
          <p:cNvSpPr txBox="1">
            <a:spLocks noGrp="1"/>
          </p:cNvSpPr>
          <p:nvPr>
            <p:ph type="body" idx="1"/>
          </p:nvPr>
        </p:nvSpPr>
        <p:spPr>
          <a:xfrm>
            <a:off x="930910" y="12563625"/>
            <a:ext cx="7447280" cy="119023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0925" tIns="80450" rIns="160925" bIns="804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24" name="Google Shape;324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-4160838" y="1984375"/>
            <a:ext cx="17630776" cy="99187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28:notes"/>
          <p:cNvSpPr txBox="1">
            <a:spLocks noGrp="1"/>
          </p:cNvSpPr>
          <p:nvPr>
            <p:ph type="body" idx="1"/>
          </p:nvPr>
        </p:nvSpPr>
        <p:spPr>
          <a:xfrm>
            <a:off x="930910" y="12563625"/>
            <a:ext cx="7447280" cy="119023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0925" tIns="80450" rIns="160925" bIns="804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32" name="Google Shape;332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-4160838" y="1984375"/>
            <a:ext cx="17630776" cy="99187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29:notes"/>
          <p:cNvSpPr txBox="1">
            <a:spLocks noGrp="1"/>
          </p:cNvSpPr>
          <p:nvPr>
            <p:ph type="body" idx="1"/>
          </p:nvPr>
        </p:nvSpPr>
        <p:spPr>
          <a:xfrm>
            <a:off x="930910" y="12563625"/>
            <a:ext cx="7447280" cy="119023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0925" tIns="80450" rIns="160925" bIns="804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38" name="Google Shape;338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-4160838" y="1984375"/>
            <a:ext cx="17630776" cy="99187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30:notes"/>
          <p:cNvSpPr txBox="1">
            <a:spLocks noGrp="1"/>
          </p:cNvSpPr>
          <p:nvPr>
            <p:ph type="body" idx="1"/>
          </p:nvPr>
        </p:nvSpPr>
        <p:spPr>
          <a:xfrm>
            <a:off x="930910" y="12563625"/>
            <a:ext cx="7447280" cy="119023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0925" tIns="80450" rIns="160925" bIns="804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44" name="Google Shape;344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-4160838" y="1984375"/>
            <a:ext cx="17630776" cy="99187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14:notes"/>
          <p:cNvSpPr txBox="1">
            <a:spLocks noGrp="1"/>
          </p:cNvSpPr>
          <p:nvPr>
            <p:ph type="body" idx="1"/>
          </p:nvPr>
        </p:nvSpPr>
        <p:spPr>
          <a:xfrm>
            <a:off x="930910" y="12563625"/>
            <a:ext cx="7447280" cy="119023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0925" tIns="80450" rIns="160925" bIns="804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18" name="Google Shape;218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-4160838" y="1984375"/>
            <a:ext cx="17630776" cy="99187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15:notes"/>
          <p:cNvSpPr txBox="1">
            <a:spLocks noGrp="1"/>
          </p:cNvSpPr>
          <p:nvPr>
            <p:ph type="body" idx="1"/>
          </p:nvPr>
        </p:nvSpPr>
        <p:spPr>
          <a:xfrm>
            <a:off x="930910" y="12563625"/>
            <a:ext cx="7447280" cy="119023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0925" tIns="80450" rIns="160925" bIns="804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23" name="Google Shape;223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-4160838" y="1984375"/>
            <a:ext cx="17630776" cy="99187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-4160838" y="1984375"/>
            <a:ext cx="17630776" cy="99187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1" name="Google Shape;231;p16:notes"/>
          <p:cNvSpPr txBox="1">
            <a:spLocks noGrp="1"/>
          </p:cNvSpPr>
          <p:nvPr>
            <p:ph type="body" idx="1"/>
          </p:nvPr>
        </p:nvSpPr>
        <p:spPr>
          <a:xfrm>
            <a:off x="930910" y="12563625"/>
            <a:ext cx="7447280" cy="119023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0925" tIns="80450" rIns="160925" bIns="8045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Sviđa li vam se ova pjesma? Zašto? O kome govori?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</a:pPr>
            <a:r>
              <a:rPr lang="en-US"/>
              <a:t>Kako se ponaša majka u pjesmi?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</a:pPr>
            <a:r>
              <a:rPr lang="en-US"/>
              <a:t>Čemu se raduje?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</a:pPr>
            <a:r>
              <a:rPr lang="en-US"/>
              <a:t>Kako tješi dijete?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</a:pPr>
            <a:r>
              <a:rPr lang="en-US"/>
              <a:t>Zašto ga miluje po kosi?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32" name="Google Shape;232;p16:notes"/>
          <p:cNvSpPr txBox="1">
            <a:spLocks noGrp="1"/>
          </p:cNvSpPr>
          <p:nvPr>
            <p:ph type="sldNum" idx="12"/>
          </p:nvPr>
        </p:nvSpPr>
        <p:spPr>
          <a:xfrm>
            <a:off x="5273003" y="25122659"/>
            <a:ext cx="4033943" cy="13224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0925" tIns="80450" rIns="160925" bIns="8045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-4160838" y="1984375"/>
            <a:ext cx="17630776" cy="99187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9" name="Google Shape;239;p17:notes"/>
          <p:cNvSpPr txBox="1">
            <a:spLocks noGrp="1"/>
          </p:cNvSpPr>
          <p:nvPr>
            <p:ph type="body" idx="1"/>
          </p:nvPr>
        </p:nvSpPr>
        <p:spPr>
          <a:xfrm>
            <a:off x="930910" y="12563625"/>
            <a:ext cx="7447280" cy="119023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0925" tIns="80450" rIns="160925" bIns="804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Približava se druga nedjelja u svibnju. To je dan kada posebnu pažnju poklanjamo najmilijem biću – majci. </a:t>
            </a:r>
            <a:br>
              <a:rPr lang="en-US"/>
            </a:br>
            <a:r>
              <a:rPr lang="en-US"/>
              <a:t>Što je to Majčin dan?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40" name="Google Shape;240;p17:notes"/>
          <p:cNvSpPr txBox="1">
            <a:spLocks noGrp="1"/>
          </p:cNvSpPr>
          <p:nvPr>
            <p:ph type="sldNum" idx="12"/>
          </p:nvPr>
        </p:nvSpPr>
        <p:spPr>
          <a:xfrm>
            <a:off x="5273003" y="25122659"/>
            <a:ext cx="4033943" cy="13224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0925" tIns="80450" rIns="160925" bIns="8045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18:notes"/>
          <p:cNvSpPr txBox="1">
            <a:spLocks noGrp="1"/>
          </p:cNvSpPr>
          <p:nvPr>
            <p:ph type="body" idx="1"/>
          </p:nvPr>
        </p:nvSpPr>
        <p:spPr>
          <a:xfrm>
            <a:off x="930910" y="12563625"/>
            <a:ext cx="7447280" cy="119023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0925" tIns="80450" rIns="160925" bIns="804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51" name="Google Shape;251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-4160838" y="1984375"/>
            <a:ext cx="17630776" cy="99187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19:notes"/>
          <p:cNvSpPr txBox="1">
            <a:spLocks noGrp="1"/>
          </p:cNvSpPr>
          <p:nvPr>
            <p:ph type="body" idx="1"/>
          </p:nvPr>
        </p:nvSpPr>
        <p:spPr>
          <a:xfrm>
            <a:off x="930910" y="12563625"/>
            <a:ext cx="7447280" cy="119023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0925" tIns="80450" rIns="160925" bIns="804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60" name="Google Shape;260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-4160838" y="1984375"/>
            <a:ext cx="17630776" cy="99187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-4160838" y="1984375"/>
            <a:ext cx="17630776" cy="99187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7" name="Google Shape;267;p20:notes"/>
          <p:cNvSpPr txBox="1">
            <a:spLocks noGrp="1"/>
          </p:cNvSpPr>
          <p:nvPr>
            <p:ph type="body" idx="1"/>
          </p:nvPr>
        </p:nvSpPr>
        <p:spPr>
          <a:xfrm>
            <a:off x="930910" y="12563625"/>
            <a:ext cx="7447280" cy="119023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0925" tIns="80450" rIns="160925" bIns="8045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Toga dana majkama  i bakama uglavnom darujemo cvijeće,  čestitke i male poklone koje smo za njih izradili.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</a:pPr>
            <a:r>
              <a:rPr lang="en-US"/>
              <a:t>I mi ćemo danas napraviti dar za naše majke.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68" name="Google Shape;268;p20:notes"/>
          <p:cNvSpPr txBox="1">
            <a:spLocks noGrp="1"/>
          </p:cNvSpPr>
          <p:nvPr>
            <p:ph type="sldNum" idx="12"/>
          </p:nvPr>
        </p:nvSpPr>
        <p:spPr>
          <a:xfrm>
            <a:off x="5273003" y="25122659"/>
            <a:ext cx="4033943" cy="13224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0925" tIns="80450" rIns="160925" bIns="8045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21:notes"/>
          <p:cNvSpPr txBox="1">
            <a:spLocks noGrp="1"/>
          </p:cNvSpPr>
          <p:nvPr>
            <p:ph type="body" idx="1"/>
          </p:nvPr>
        </p:nvSpPr>
        <p:spPr>
          <a:xfrm>
            <a:off x="930910" y="12563625"/>
            <a:ext cx="7447280" cy="119023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0925" tIns="80450" rIns="160925" bIns="804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78" name="Google Shape;278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-4160838" y="1984375"/>
            <a:ext cx="17630776" cy="99187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64"/>
          <p:cNvSpPr txBox="1">
            <a:spLocks noGrp="1"/>
          </p:cNvSpPr>
          <p:nvPr>
            <p:ph type="title"/>
          </p:nvPr>
        </p:nvSpPr>
        <p:spPr>
          <a:xfrm>
            <a:off x="887718" y="528902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E82AF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89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E82AF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89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▪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66"/>
          <p:cNvSpPr txBox="1">
            <a:spLocks noGrp="1"/>
          </p:cNvSpPr>
          <p:nvPr>
            <p:ph type="title"/>
          </p:nvPr>
        </p:nvSpPr>
        <p:spPr>
          <a:xfrm>
            <a:off x="887718" y="528902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E82AF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66"/>
          <p:cNvSpPr txBox="1">
            <a:spLocks noGrp="1"/>
          </p:cNvSpPr>
          <p:nvPr>
            <p:ph type="body" idx="1"/>
          </p:nvPr>
        </p:nvSpPr>
        <p:spPr>
          <a:xfrm>
            <a:off x="887718" y="2042282"/>
            <a:ext cx="10541193" cy="3872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▪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67"/>
          <p:cNvSpPr txBox="1">
            <a:spLocks noGrp="1"/>
          </p:cNvSpPr>
          <p:nvPr>
            <p:ph type="title"/>
          </p:nvPr>
        </p:nvSpPr>
        <p:spPr>
          <a:xfrm>
            <a:off x="887718" y="528902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E82AF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68"/>
          <p:cNvSpPr txBox="1">
            <a:spLocks noGrp="1"/>
          </p:cNvSpPr>
          <p:nvPr>
            <p:ph type="title"/>
          </p:nvPr>
        </p:nvSpPr>
        <p:spPr>
          <a:xfrm>
            <a:off x="887718" y="528902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E82AF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6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▪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3" name="Google Shape;73;p68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▪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Google Shape;76;p7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2178" y="-30152"/>
            <a:ext cx="12193057" cy="3255546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Google Shape;77;p73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E82AF"/>
              </a:buClr>
              <a:buSzPts val="6000"/>
              <a:buFont typeface="Quattrocento Sans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7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200"/>
              <a:buNone/>
              <a:defRPr sz="32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74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E82AF"/>
              </a:buClr>
              <a:buSzPts val="6000"/>
              <a:buFont typeface="Quattrocento Sans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74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pic>
        <p:nvPicPr>
          <p:cNvPr id="82" name="Google Shape;82;p7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-104478"/>
            <a:ext cx="12193057" cy="32555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75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E82AF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75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 b="1">
                <a:solidFill>
                  <a:srgbClr val="2E82AF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86" name="Google Shape;86;p75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▪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7" name="Google Shape;87;p75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 b="1">
                <a:solidFill>
                  <a:srgbClr val="2E82AF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88" name="Google Shape;88;p75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▪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rilagođeni izgled">
  <p:cSld name="Prilagođeni izgled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76"/>
          <p:cNvSpPr txBox="1">
            <a:spLocks noGrp="1"/>
          </p:cNvSpPr>
          <p:nvPr>
            <p:ph type="title"/>
          </p:nvPr>
        </p:nvSpPr>
        <p:spPr>
          <a:xfrm>
            <a:off x="887718" y="528902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E82AF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77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E82AF"/>
              </a:buClr>
              <a:buSzPts val="3200"/>
              <a:buFont typeface="Quattrocento Sans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77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200"/>
              <a:buChar char="▪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800"/>
              <a:buChar char="▪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▪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Char char="▪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Char char="▪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94" name="Google Shape;94;p77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Google Shape;24;p8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2178" y="-30152"/>
            <a:ext cx="12193057" cy="3255546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Google Shape;25;p81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E82AF"/>
              </a:buClr>
              <a:buSzPts val="6000"/>
              <a:buFont typeface="Quattrocento Sans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81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200"/>
              <a:buNone/>
              <a:defRPr sz="32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78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E82AF"/>
              </a:buClr>
              <a:buSzPts val="3200"/>
              <a:buFont typeface="Quattrocento Sans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78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E82AF"/>
              </a:buClr>
              <a:buSzPts val="3200"/>
              <a:buFont typeface="Noto Sans Symbols"/>
              <a:buNone/>
              <a:defRPr sz="32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E82AF"/>
              </a:buClr>
              <a:buSzPts val="2800"/>
              <a:buFont typeface="Noto Sans Symbols"/>
              <a:buNone/>
              <a:defRPr sz="2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E82AF"/>
              </a:buClr>
              <a:buSzPts val="2400"/>
              <a:buFont typeface="Noto Sans Symbols"/>
              <a:buNone/>
              <a:defRPr sz="2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E82AF"/>
              </a:buClr>
              <a:buSzPts val="2000"/>
              <a:buFont typeface="Noto Sans Symbols"/>
              <a:buNone/>
              <a:defRPr sz="20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E82AF"/>
              </a:buClr>
              <a:buSzPts val="2000"/>
              <a:buFont typeface="Noto Sans Symbols"/>
              <a:buNone/>
              <a:defRPr sz="20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8" name="Google Shape;98;p78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79"/>
          <p:cNvSpPr txBox="1">
            <a:spLocks noGrp="1"/>
          </p:cNvSpPr>
          <p:nvPr>
            <p:ph type="title"/>
          </p:nvPr>
        </p:nvSpPr>
        <p:spPr>
          <a:xfrm>
            <a:off x="887718" y="528902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E82AF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79"/>
          <p:cNvSpPr txBox="1">
            <a:spLocks noGrp="1"/>
          </p:cNvSpPr>
          <p:nvPr>
            <p:ph type="body" idx="1"/>
          </p:nvPr>
        </p:nvSpPr>
        <p:spPr>
          <a:xfrm rot="5400000">
            <a:off x="4222124" y="-1292125"/>
            <a:ext cx="3872380" cy="105411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▪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80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E82AF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80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▪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82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E82AF"/>
              </a:buClr>
              <a:buSzPts val="6000"/>
              <a:buFont typeface="Quattrocento Sans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82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pic>
        <p:nvPicPr>
          <p:cNvPr id="30" name="Google Shape;30;p8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-104478"/>
            <a:ext cx="12193057" cy="32555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83"/>
          <p:cNvSpPr txBox="1">
            <a:spLocks noGrp="1"/>
          </p:cNvSpPr>
          <p:nvPr>
            <p:ph type="title"/>
          </p:nvPr>
        </p:nvSpPr>
        <p:spPr>
          <a:xfrm>
            <a:off x="887718" y="528902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E82AF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8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▪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4" name="Google Shape;34;p83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▪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84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E82AF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84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 b="1">
                <a:solidFill>
                  <a:srgbClr val="2E82AF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8" name="Google Shape;38;p84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▪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9" name="Google Shape;39;p84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 b="1">
                <a:solidFill>
                  <a:srgbClr val="2E82AF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0" name="Google Shape;40;p84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▪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rilagođeni izgled">
  <p:cSld name="Prilagođeni izgled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85"/>
          <p:cNvSpPr txBox="1">
            <a:spLocks noGrp="1"/>
          </p:cNvSpPr>
          <p:nvPr>
            <p:ph type="title"/>
          </p:nvPr>
        </p:nvSpPr>
        <p:spPr>
          <a:xfrm>
            <a:off x="887718" y="528902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E82AF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8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E82AF"/>
              </a:buClr>
              <a:buSzPts val="3200"/>
              <a:buFont typeface="Quattrocento Sans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86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200"/>
              <a:buChar char="▪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800"/>
              <a:buChar char="▪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▪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Char char="▪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Char char="▪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46" name="Google Shape;46;p86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87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E82AF"/>
              </a:buClr>
              <a:buSzPts val="3200"/>
              <a:buFont typeface="Quattrocento Sans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87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E82AF"/>
              </a:buClr>
              <a:buSzPts val="3200"/>
              <a:buFont typeface="Noto Sans Symbols"/>
              <a:buNone/>
              <a:defRPr sz="32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E82AF"/>
              </a:buClr>
              <a:buSzPts val="2800"/>
              <a:buFont typeface="Noto Sans Symbols"/>
              <a:buNone/>
              <a:defRPr sz="2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E82AF"/>
              </a:buClr>
              <a:buSzPts val="2400"/>
              <a:buFont typeface="Noto Sans Symbols"/>
              <a:buNone/>
              <a:defRPr sz="2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E82AF"/>
              </a:buClr>
              <a:buSzPts val="2000"/>
              <a:buFont typeface="Noto Sans Symbols"/>
              <a:buNone/>
              <a:defRPr sz="20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E82AF"/>
              </a:buClr>
              <a:buSzPts val="2000"/>
              <a:buFont typeface="Noto Sans Symbols"/>
              <a:buNone/>
              <a:defRPr sz="20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0" name="Google Shape;50;p87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88"/>
          <p:cNvSpPr txBox="1">
            <a:spLocks noGrp="1"/>
          </p:cNvSpPr>
          <p:nvPr>
            <p:ph type="title"/>
          </p:nvPr>
        </p:nvSpPr>
        <p:spPr>
          <a:xfrm>
            <a:off x="887718" y="528902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E82AF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8"/>
          <p:cNvSpPr txBox="1">
            <a:spLocks noGrp="1"/>
          </p:cNvSpPr>
          <p:nvPr>
            <p:ph type="body" idx="1"/>
          </p:nvPr>
        </p:nvSpPr>
        <p:spPr>
          <a:xfrm rot="5400000">
            <a:off x="4222124" y="-1292125"/>
            <a:ext cx="3872380" cy="105411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▪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3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slideLayout" Target="../slideLayouts/slideLayout22.xml"/><Relationship Id="rId17" Type="http://schemas.openxmlformats.org/officeDocument/2006/relationships/image" Target="../media/image6.jpg"/><Relationship Id="rId2" Type="http://schemas.openxmlformats.org/officeDocument/2006/relationships/slideLayout" Target="../slideLayouts/slideLayout12.xml"/><Relationship Id="rId16" Type="http://schemas.openxmlformats.org/officeDocument/2006/relationships/image" Target="../media/image5.jpg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62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0" y="-37197"/>
            <a:ext cx="12193057" cy="1449973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62"/>
          <p:cNvSpPr txBox="1">
            <a:spLocks noGrp="1"/>
          </p:cNvSpPr>
          <p:nvPr>
            <p:ph type="title"/>
          </p:nvPr>
        </p:nvSpPr>
        <p:spPr>
          <a:xfrm>
            <a:off x="887718" y="528902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E82AF"/>
              </a:buClr>
              <a:buSzPts val="4400"/>
              <a:buFont typeface="Quattrocento Sans"/>
              <a:buNone/>
              <a:defRPr sz="4400" b="0" i="0" u="none" strike="noStrike" cap="none">
                <a:solidFill>
                  <a:srgbClr val="2E82AF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62"/>
          <p:cNvSpPr txBox="1">
            <a:spLocks noGrp="1"/>
          </p:cNvSpPr>
          <p:nvPr>
            <p:ph type="body" idx="1"/>
          </p:nvPr>
        </p:nvSpPr>
        <p:spPr>
          <a:xfrm>
            <a:off x="887718" y="2042282"/>
            <a:ext cx="10541193" cy="3872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191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E82AF"/>
              </a:buClr>
              <a:buSzPts val="3000"/>
              <a:buFont typeface="Noto Sans Symbols"/>
              <a:buChar char="▪"/>
              <a:defRPr sz="30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L="914400" marR="0" lvl="1" indent="-406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E82AF"/>
              </a:buClr>
              <a:buSzPts val="2800"/>
              <a:buFont typeface="Noto Sans Symbols"/>
              <a:buChar char="▪"/>
              <a:defRPr sz="2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marL="1371600" marR="0" lvl="2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E82AF"/>
              </a:buClr>
              <a:buSzPts val="2400"/>
              <a:buFont typeface="Noto Sans Symbols"/>
              <a:buChar char="▪"/>
              <a:defRPr sz="2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marL="1828800" marR="0" lvl="3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E82AF"/>
              </a:buClr>
              <a:buSzPts val="20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marL="2286000" marR="0" lvl="4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E82AF"/>
              </a:buClr>
              <a:buSzPts val="20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13" name="Google Shape;13;p62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9326843" y="5745764"/>
            <a:ext cx="2768138" cy="10417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4;p62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6118923" y="6174372"/>
            <a:ext cx="2207072" cy="54864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62"/>
          <p:cNvSpPr txBox="1"/>
          <p:nvPr/>
        </p:nvSpPr>
        <p:spPr>
          <a:xfrm>
            <a:off x="3005613" y="6237191"/>
            <a:ext cx="2111433" cy="415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en-US" sz="10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Projekt </a:t>
            </a:r>
            <a:r>
              <a:rPr lang="en-US" sz="1050" b="0" i="1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Podrška provedbi Cjelovite kurikularne reforme (CKR)</a:t>
            </a:r>
            <a:endParaRPr sz="105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" name="Google Shape;16;p62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547118" y="6174372"/>
            <a:ext cx="1456618" cy="525748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50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Google Shape;58;p65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0" y="-37197"/>
            <a:ext cx="12193057" cy="1449973"/>
          </a:xfrm>
          <a:prstGeom prst="rect">
            <a:avLst/>
          </a:prstGeom>
          <a:noFill/>
          <a:ln>
            <a:noFill/>
          </a:ln>
        </p:spPr>
      </p:pic>
      <p:sp>
        <p:nvSpPr>
          <p:cNvPr id="59" name="Google Shape;59;p65"/>
          <p:cNvSpPr txBox="1">
            <a:spLocks noGrp="1"/>
          </p:cNvSpPr>
          <p:nvPr>
            <p:ph type="title"/>
          </p:nvPr>
        </p:nvSpPr>
        <p:spPr>
          <a:xfrm>
            <a:off x="887718" y="528902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E82AF"/>
              </a:buClr>
              <a:buSzPts val="4400"/>
              <a:buFont typeface="Quattrocento Sans"/>
              <a:buNone/>
              <a:defRPr sz="4400" b="0" i="0" u="none" strike="noStrike" cap="none">
                <a:solidFill>
                  <a:srgbClr val="2E82AF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0" name="Google Shape;60;p65"/>
          <p:cNvSpPr txBox="1">
            <a:spLocks noGrp="1"/>
          </p:cNvSpPr>
          <p:nvPr>
            <p:ph type="body" idx="1"/>
          </p:nvPr>
        </p:nvSpPr>
        <p:spPr>
          <a:xfrm>
            <a:off x="887718" y="2042282"/>
            <a:ext cx="10541193" cy="3872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191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E82AF"/>
              </a:buClr>
              <a:buSzPts val="3000"/>
              <a:buFont typeface="Noto Sans Symbols"/>
              <a:buChar char="▪"/>
              <a:defRPr sz="30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L="914400" marR="0" lvl="1" indent="-406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E82AF"/>
              </a:buClr>
              <a:buSzPts val="2800"/>
              <a:buFont typeface="Noto Sans Symbols"/>
              <a:buChar char="▪"/>
              <a:defRPr sz="2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marL="1371600" marR="0" lvl="2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E82AF"/>
              </a:buClr>
              <a:buSzPts val="2400"/>
              <a:buFont typeface="Noto Sans Symbols"/>
              <a:buChar char="▪"/>
              <a:defRPr sz="2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marL="1828800" marR="0" lvl="3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E82AF"/>
              </a:buClr>
              <a:buSzPts val="20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marL="2286000" marR="0" lvl="4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E82AF"/>
              </a:buClr>
              <a:buSzPts val="20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1" name="Google Shape;61;p65"/>
          <p:cNvSpPr txBox="1"/>
          <p:nvPr/>
        </p:nvSpPr>
        <p:spPr>
          <a:xfrm>
            <a:off x="6388619" y="6046308"/>
            <a:ext cx="2111433" cy="5770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en-US" sz="10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Projekt </a:t>
            </a:r>
            <a:r>
              <a:rPr lang="en-US" sz="1050" b="0" i="1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Podrška provedbi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en-US" sz="1050" b="0" i="1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Cjelovite kurikularne</a:t>
            </a:r>
            <a:br>
              <a:rPr lang="en-US" sz="1050" b="0" i="1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050" b="0" i="1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reforme (CKR)</a:t>
            </a:r>
            <a:endParaRPr sz="105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2" name="Google Shape;62;p65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3269474" y="5914662"/>
            <a:ext cx="1994805" cy="7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65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661674" y="5974848"/>
            <a:ext cx="1483460" cy="7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65" descr="lenta prava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9624392" y="5959560"/>
            <a:ext cx="2212941" cy="720000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" name="Google Shape;211;p13" descr="Slika na kojoj se prikazuje stol, hrana, tanjur&#10;&#10;Opis je generiran uz vrlo visoku pouzdanost"/>
          <p:cNvPicPr preferRelativeResize="0"/>
          <p:nvPr/>
        </p:nvPicPr>
        <p:blipFill rotWithShape="1">
          <a:blip r:embed="rId3">
            <a:alphaModFix/>
          </a:blip>
          <a:srcRect t="17876" r="-1" b="41061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  <a:ln>
            <a:noFill/>
          </a:ln>
        </p:spPr>
      </p:pic>
      <p:sp>
        <p:nvSpPr>
          <p:cNvPr id="212" name="Google Shape;212;p13"/>
          <p:cNvSpPr/>
          <p:nvPr/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lt1">
              <a:alpha val="92156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3" name="Google Shape;213;p13"/>
          <p:cNvSpPr txBox="1"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600"/>
              <a:buFont typeface="Quattrocento Sans"/>
              <a:buNone/>
            </a:pPr>
            <a:r>
              <a:rPr lang="en-US" sz="3600" dirty="0">
                <a:solidFill>
                  <a:srgbClr val="262626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LIKOVNA </a:t>
            </a:r>
            <a:r>
              <a:rPr lang="en-US" sz="3600" dirty="0" smtClean="0">
                <a:solidFill>
                  <a:srgbClr val="262626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KULTURA</a:t>
            </a:r>
            <a:r>
              <a:rPr lang="hr-HR" sz="3600" dirty="0" smtClean="0">
                <a:solidFill>
                  <a:srgbClr val="262626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/>
            </a:r>
            <a:br>
              <a:rPr lang="hr-HR" sz="3600" dirty="0" smtClean="0">
                <a:solidFill>
                  <a:srgbClr val="262626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</a:br>
            <a:r>
              <a:rPr lang="hr-HR" sz="3600" dirty="0" smtClean="0">
                <a:solidFill>
                  <a:srgbClr val="262626"/>
                </a:solidFill>
              </a:rPr>
              <a:t>8.5.2020.</a:t>
            </a:r>
            <a:endParaRPr sz="3600" dirty="0">
              <a:solidFill>
                <a:srgbClr val="262626"/>
              </a:solidFill>
            </a:endParaRPr>
          </a:p>
        </p:txBody>
      </p:sp>
      <p:cxnSp>
        <p:nvCxnSpPr>
          <p:cNvPr id="214" name="Google Shape;214;p13"/>
          <p:cNvCxnSpPr/>
          <p:nvPr/>
        </p:nvCxnSpPr>
        <p:spPr>
          <a:xfrm>
            <a:off x="0" y="5241983"/>
            <a:ext cx="12192000" cy="0"/>
          </a:xfrm>
          <a:prstGeom prst="straightConnector1">
            <a:avLst/>
          </a:prstGeom>
          <a:noFill/>
          <a:ln w="41275" cap="flat" cmpd="sng">
            <a:solidFill>
              <a:schemeClr val="lt1">
                <a:alpha val="89019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15" name="Google Shape;215;p13"/>
          <p:cNvCxnSpPr/>
          <p:nvPr/>
        </p:nvCxnSpPr>
        <p:spPr>
          <a:xfrm>
            <a:off x="0" y="6134852"/>
            <a:ext cx="12192000" cy="0"/>
          </a:xfrm>
          <a:prstGeom prst="straightConnector1">
            <a:avLst/>
          </a:prstGeom>
          <a:noFill/>
          <a:ln w="41275" cap="flat" cmpd="sng">
            <a:solidFill>
              <a:schemeClr val="lt1">
                <a:alpha val="89019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22"/>
          <p:cNvSpPr txBox="1">
            <a:spLocks noGrp="1"/>
          </p:cNvSpPr>
          <p:nvPr>
            <p:ph type="title"/>
          </p:nvPr>
        </p:nvSpPr>
        <p:spPr>
          <a:xfrm>
            <a:off x="478496" y="585346"/>
            <a:ext cx="9400823" cy="690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E82AF"/>
              </a:buClr>
              <a:buSzPts val="2800"/>
              <a:buFont typeface="Calibri"/>
              <a:buNone/>
            </a:pPr>
            <a:r>
              <a:rPr lang="en-US" sz="2800">
                <a:latin typeface="Calibri"/>
                <a:ea typeface="Calibri"/>
                <a:cs typeface="Calibri"/>
                <a:sym typeface="Calibri"/>
              </a:rPr>
              <a:t>Najpoznatiji portreti u povijesti</a:t>
            </a:r>
            <a:endParaRPr/>
          </a:p>
        </p:txBody>
      </p:sp>
      <p:pic>
        <p:nvPicPr>
          <p:cNvPr id="290" name="Google Shape;290;p22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 rot="582347">
            <a:off x="2716845" y="1569912"/>
            <a:ext cx="2674220" cy="3990655"/>
          </a:xfrm>
          <a:prstGeom prst="rect">
            <a:avLst/>
          </a:prstGeom>
          <a:noFill/>
          <a:ln w="88900" cap="sq" cmpd="thickThin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pic>
      <p:pic>
        <p:nvPicPr>
          <p:cNvPr id="291" name="Google Shape;291;p22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6096000" y="1925343"/>
            <a:ext cx="3056641" cy="3622686"/>
          </a:xfrm>
          <a:prstGeom prst="rect">
            <a:avLst/>
          </a:prstGeom>
          <a:solidFill>
            <a:srgbClr val="ECECEC"/>
          </a:solidFill>
          <a:ln w="1905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65000" dist="50800" dir="12900000" kx="195000" ky="145000" algn="tl" rotWithShape="0">
              <a:srgbClr val="000000">
                <a:alpha val="29019"/>
              </a:srgbClr>
            </a:outerShdw>
          </a:effectLst>
        </p:spPr>
      </p:pic>
      <p:sp>
        <p:nvSpPr>
          <p:cNvPr id="292" name="Google Shape;292;p22"/>
          <p:cNvSpPr txBox="1"/>
          <p:nvPr/>
        </p:nvSpPr>
        <p:spPr>
          <a:xfrm>
            <a:off x="9545320" y="2226411"/>
            <a:ext cx="2220686" cy="26776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extLst>
                  <a:ext uri="http://customooxmlschemas.google.com/">
                    <go:slidesCustomData xmlns:go="http://customooxmlschemas.google.com/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5"/>
                  </a:ext>
                </a:extLst>
              </a:rPr>
              <a:t>Johannes Vermeer:</a:t>
            </a:r>
            <a: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Djevojka s bisernom naušnicom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(„Mona Liza sjevera”)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3" name="Google Shape;293;p22"/>
          <p:cNvSpPr txBox="1"/>
          <p:nvPr/>
        </p:nvSpPr>
        <p:spPr>
          <a:xfrm>
            <a:off x="339634" y="2586446"/>
            <a:ext cx="2379676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Leonardo da Vinci: Mona Lisa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23"/>
          <p:cNvSpPr txBox="1">
            <a:spLocks noGrp="1"/>
          </p:cNvSpPr>
          <p:nvPr>
            <p:ph type="title"/>
          </p:nvPr>
        </p:nvSpPr>
        <p:spPr>
          <a:xfrm>
            <a:off x="1306286" y="528902"/>
            <a:ext cx="10097032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E82AF"/>
              </a:buClr>
              <a:buSzPts val="3200"/>
              <a:buFont typeface="Calibri"/>
              <a:buNone/>
            </a:pPr>
            <a:r>
              <a:rPr lang="en-US" sz="3200">
                <a:latin typeface="Calibri"/>
                <a:ea typeface="Calibri"/>
                <a:cs typeface="Calibri"/>
                <a:sym typeface="Calibri"/>
              </a:rPr>
              <a:t>Zadatak – majčin portret</a:t>
            </a:r>
            <a:endParaRPr/>
          </a:p>
        </p:txBody>
      </p:sp>
      <p:sp>
        <p:nvSpPr>
          <p:cNvPr id="299" name="Google Shape;299;p2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Char char="▪"/>
            </a:pPr>
            <a:r>
              <a:rPr lang="en-US" sz="2800">
                <a:latin typeface="Calibri"/>
                <a:ea typeface="Calibri"/>
                <a:cs typeface="Calibri"/>
                <a:sym typeface="Calibri"/>
              </a:rPr>
              <a:t>Potreban pribor:</a:t>
            </a:r>
            <a:endParaRPr/>
          </a:p>
          <a:p>
            <a:pPr marL="4572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600"/>
              <a:buNone/>
            </a:pPr>
            <a:r>
              <a:rPr lang="en-US" sz="2600">
                <a:latin typeface="Calibri"/>
                <a:ea typeface="Calibri"/>
                <a:cs typeface="Calibri"/>
                <a:sym typeface="Calibri"/>
              </a:rPr>
              <a:t>- papir za pozadinu</a:t>
            </a:r>
            <a:endParaRPr/>
          </a:p>
          <a:p>
            <a:pPr marL="4572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600"/>
              <a:buNone/>
            </a:pPr>
            <a:r>
              <a:rPr lang="en-US" sz="2600">
                <a:latin typeface="Calibri"/>
                <a:ea typeface="Calibri"/>
                <a:cs typeface="Calibri"/>
                <a:sym typeface="Calibri"/>
              </a:rPr>
              <a:t>- olovke, tempere, flomasteri…</a:t>
            </a:r>
            <a:endParaRPr/>
          </a:p>
          <a:p>
            <a:pPr marL="4572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600"/>
              <a:buNone/>
            </a:pPr>
            <a:r>
              <a:rPr lang="en-US" sz="2600">
                <a:latin typeface="Calibri"/>
                <a:ea typeface="Calibri"/>
                <a:cs typeface="Calibri"/>
                <a:sym typeface="Calibri"/>
              </a:rPr>
              <a:t>- niti (vuna, pamuk, konac…)</a:t>
            </a:r>
            <a:endParaRPr/>
          </a:p>
          <a:p>
            <a:pPr marL="4572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600"/>
              <a:buNone/>
            </a:pPr>
            <a:r>
              <a:rPr lang="en-US" sz="2600">
                <a:latin typeface="Calibri"/>
                <a:ea typeface="Calibri"/>
                <a:cs typeface="Calibri"/>
                <a:sym typeface="Calibri"/>
              </a:rPr>
              <a:t>- blazinice pamuka, gumbići,</a:t>
            </a:r>
            <a:endParaRPr sz="2600">
              <a:latin typeface="Calibri"/>
              <a:ea typeface="Calibri"/>
              <a:cs typeface="Calibri"/>
              <a:sym typeface="Calibri"/>
            </a:endParaRPr>
          </a:p>
          <a:p>
            <a:pPr marL="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600"/>
              <a:buNone/>
            </a:pPr>
            <a:r>
              <a:rPr lang="en-US" sz="2600">
                <a:latin typeface="Calibri"/>
                <a:ea typeface="Calibri"/>
                <a:cs typeface="Calibri"/>
                <a:sym typeface="Calibri"/>
              </a:rPr>
              <a:t>     tkanina, perlice…</a:t>
            </a:r>
            <a:endParaRPr/>
          </a:p>
          <a:p>
            <a:pPr marL="4572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600"/>
              <a:buNone/>
            </a:pPr>
            <a:r>
              <a:rPr lang="en-US" sz="2600">
                <a:latin typeface="Calibri"/>
                <a:ea typeface="Calibri"/>
                <a:cs typeface="Calibri"/>
                <a:sym typeface="Calibri"/>
              </a:rPr>
              <a:t>- papir u boji, škarice i ljepilo</a:t>
            </a:r>
            <a:endParaRPr/>
          </a:p>
        </p:txBody>
      </p:sp>
      <p:pic>
        <p:nvPicPr>
          <p:cNvPr id="300" name="Google Shape;300;p23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3">
            <a:alphaModFix/>
          </a:blip>
          <a:srcRect/>
          <a:stretch/>
        </p:blipFill>
        <p:spPr>
          <a:xfrm rot="760512">
            <a:off x="6930961" y="834975"/>
            <a:ext cx="3278777" cy="4402687"/>
          </a:xfrm>
          <a:prstGeom prst="rect">
            <a:avLst/>
          </a:prstGeom>
          <a:solidFill>
            <a:srgbClr val="ECECEC"/>
          </a:solidFill>
          <a:ln w="1905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65000" dist="50800" dir="12900000" kx="195000" ky="145000" algn="tl" rotWithShape="0">
              <a:srgbClr val="000000">
                <a:alpha val="29019"/>
              </a:srgbClr>
            </a:outerShdw>
          </a:effec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24"/>
          <p:cNvSpPr txBox="1">
            <a:spLocks noGrp="1"/>
          </p:cNvSpPr>
          <p:nvPr>
            <p:ph type="title"/>
          </p:nvPr>
        </p:nvSpPr>
        <p:spPr>
          <a:xfrm>
            <a:off x="1332410" y="528902"/>
            <a:ext cx="10070907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E82AF"/>
              </a:buClr>
              <a:buSzPts val="3200"/>
              <a:buFont typeface="Calibri"/>
              <a:buNone/>
            </a:pPr>
            <a:r>
              <a:rPr lang="en-US" sz="3200">
                <a:latin typeface="Calibri"/>
                <a:ea typeface="Calibri"/>
                <a:cs typeface="Calibri"/>
                <a:sym typeface="Calibri"/>
              </a:rPr>
              <a:t>1. FAZA</a:t>
            </a:r>
            <a:endParaRPr/>
          </a:p>
        </p:txBody>
      </p:sp>
      <p:sp>
        <p:nvSpPr>
          <p:cNvPr id="306" name="Google Shape;306;p24"/>
          <p:cNvSpPr txBox="1">
            <a:spLocks noGrp="1"/>
          </p:cNvSpPr>
          <p:nvPr>
            <p:ph type="body" idx="1"/>
          </p:nvPr>
        </p:nvSpPr>
        <p:spPr>
          <a:xfrm>
            <a:off x="838200" y="2050869"/>
            <a:ext cx="5181600" cy="21364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Char char="▪"/>
            </a:pPr>
            <a:r>
              <a:rPr lang="en-US" sz="2800">
                <a:latin typeface="Calibri"/>
                <a:ea typeface="Calibri"/>
                <a:cs typeface="Calibri"/>
                <a:sym typeface="Calibri"/>
              </a:rPr>
              <a:t>na papiru olovkom nacrtajte lice, vrat i ramena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▪"/>
            </a:pPr>
            <a:r>
              <a:rPr lang="en-US" sz="2800">
                <a:latin typeface="Calibri"/>
                <a:ea typeface="Calibri"/>
                <a:cs typeface="Calibri"/>
                <a:sym typeface="Calibri"/>
              </a:rPr>
              <a:t>pomoću olovke odredite mjesto za oči, obrve, nos, usta  </a:t>
            </a:r>
            <a:endParaRPr sz="28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07" name="Google Shape;307;p24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6628874" y="1078399"/>
            <a:ext cx="3797388" cy="4081367"/>
          </a:xfrm>
          <a:prstGeom prst="rect">
            <a:avLst/>
          </a:prstGeom>
          <a:solidFill>
            <a:srgbClr val="ECECEC"/>
          </a:solidFill>
          <a:ln w="1905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65000" dist="50800" dir="12900000" kx="195000" ky="145000" algn="tl" rotWithShape="0">
              <a:srgbClr val="000000">
                <a:alpha val="29019"/>
              </a:srgbClr>
            </a:outerShdw>
          </a:effec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25"/>
          <p:cNvSpPr txBox="1">
            <a:spLocks noGrp="1"/>
          </p:cNvSpPr>
          <p:nvPr>
            <p:ph type="title"/>
          </p:nvPr>
        </p:nvSpPr>
        <p:spPr>
          <a:xfrm>
            <a:off x="887718" y="528902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E82AF"/>
              </a:buClr>
              <a:buSzPts val="3200"/>
              <a:buFont typeface="Calibri"/>
              <a:buNone/>
            </a:pPr>
            <a:r>
              <a:rPr lang="en-US" sz="3200">
                <a:latin typeface="Calibri"/>
                <a:ea typeface="Calibri"/>
                <a:cs typeface="Calibri"/>
                <a:sym typeface="Calibri"/>
              </a:rPr>
              <a:t>    2. FAZA</a:t>
            </a:r>
            <a:endParaRPr/>
          </a:p>
        </p:txBody>
      </p:sp>
      <p:sp>
        <p:nvSpPr>
          <p:cNvPr id="313" name="Google Shape;313;p2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707200" cy="435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Char char="▪"/>
            </a:pPr>
            <a:r>
              <a:rPr lang="en-US" sz="2800">
                <a:latin typeface="Calibri"/>
                <a:ea typeface="Calibri"/>
                <a:cs typeface="Calibri"/>
                <a:sym typeface="Calibri"/>
              </a:rPr>
              <a:t>obojite lice pomoću tempere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▪"/>
            </a:pPr>
            <a:r>
              <a:rPr lang="en-US" sz="2800">
                <a:latin typeface="Calibri"/>
                <a:ea typeface="Calibri"/>
                <a:cs typeface="Calibri"/>
                <a:sym typeface="Calibri"/>
              </a:rPr>
              <a:t>u obraze možete staviti blazinice od vate, koje zalijepite i obojite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▪"/>
            </a:pPr>
            <a:r>
              <a:rPr lang="en-US" sz="2800">
                <a:latin typeface="Calibri"/>
                <a:ea typeface="Calibri"/>
                <a:cs typeface="Calibri"/>
                <a:sym typeface="Calibri"/>
              </a:rPr>
              <a:t>zatim nacrtajte oči, obrve, nos i usta (sve možete ispuniti da bi bilo efektnije)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▪"/>
            </a:pPr>
            <a:r>
              <a:rPr lang="en-US" sz="2800">
                <a:latin typeface="Calibri"/>
                <a:ea typeface="Calibri"/>
                <a:cs typeface="Calibri"/>
                <a:sym typeface="Calibri"/>
              </a:rPr>
              <a:t>u sredinu oka stavite gumbić, oko obrubite flomasterom i nacrtajte trepavice</a:t>
            </a:r>
            <a:endParaRPr/>
          </a:p>
        </p:txBody>
      </p:sp>
      <p:pic>
        <p:nvPicPr>
          <p:cNvPr id="314" name="Google Shape;314;p25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6844937" y="1389956"/>
            <a:ext cx="3252652" cy="43620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26"/>
          <p:cNvSpPr txBox="1">
            <a:spLocks noGrp="1"/>
          </p:cNvSpPr>
          <p:nvPr>
            <p:ph type="title"/>
          </p:nvPr>
        </p:nvSpPr>
        <p:spPr>
          <a:xfrm>
            <a:off x="887718" y="528902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E82AF"/>
              </a:buClr>
              <a:buSzPts val="3200"/>
              <a:buFont typeface="Quattrocento Sans"/>
              <a:buNone/>
            </a:pPr>
            <a:r>
              <a:rPr lang="en-US" sz="3200"/>
              <a:t>      3. FAZA</a:t>
            </a:r>
            <a:endParaRPr/>
          </a:p>
        </p:txBody>
      </p:sp>
      <p:pic>
        <p:nvPicPr>
          <p:cNvPr id="320" name="Google Shape;320;p26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828801" y="1508902"/>
            <a:ext cx="3282377" cy="4147315"/>
          </a:xfrm>
          <a:prstGeom prst="rect">
            <a:avLst/>
          </a:prstGeom>
          <a:noFill/>
          <a:ln>
            <a:noFill/>
          </a:ln>
        </p:spPr>
      </p:pic>
      <p:sp>
        <p:nvSpPr>
          <p:cNvPr id="321" name="Google Shape;321;p26"/>
          <p:cNvSpPr txBox="1">
            <a:spLocks noGrp="1"/>
          </p:cNvSpPr>
          <p:nvPr>
            <p:ph type="body" idx="2"/>
          </p:nvPr>
        </p:nvSpPr>
        <p:spPr>
          <a:xfrm>
            <a:off x="5603966" y="1825625"/>
            <a:ext cx="5749834" cy="38305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 sz="2800">
                <a:latin typeface="Calibri"/>
                <a:ea typeface="Calibri"/>
                <a:cs typeface="Calibri"/>
                <a:sym typeface="Calibri"/>
              </a:rPr>
              <a:t>Slijedi izrada kose: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▪"/>
            </a:pPr>
            <a:r>
              <a:rPr lang="en-US" sz="2800">
                <a:latin typeface="Calibri"/>
                <a:ea typeface="Calibri"/>
                <a:cs typeface="Calibri"/>
                <a:sym typeface="Calibri"/>
              </a:rPr>
              <a:t>možete upotrijebiti različite materijale, npr. vunu, konac...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▪"/>
            </a:pPr>
            <a:r>
              <a:rPr lang="en-US" sz="2800">
                <a:latin typeface="Calibri"/>
                <a:ea typeface="Calibri"/>
                <a:cs typeface="Calibri"/>
                <a:sym typeface="Calibri"/>
              </a:rPr>
              <a:t>kovrče možete raditi od papirnatih traka „nakovrčanih” pomoću škara</a:t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27"/>
          <p:cNvSpPr txBox="1">
            <a:spLocks noGrp="1"/>
          </p:cNvSpPr>
          <p:nvPr>
            <p:ph type="title"/>
          </p:nvPr>
        </p:nvSpPr>
        <p:spPr>
          <a:xfrm>
            <a:off x="887718" y="528902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E82AF"/>
              </a:buClr>
              <a:buSzPts val="3200"/>
              <a:buFont typeface="Calibri"/>
              <a:buNone/>
            </a:pPr>
            <a:r>
              <a:rPr lang="en-US" sz="3200">
                <a:latin typeface="Calibri"/>
                <a:ea typeface="Calibri"/>
                <a:cs typeface="Calibri"/>
                <a:sym typeface="Calibri"/>
              </a:rPr>
              <a:t>     4. FAZA</a:t>
            </a:r>
            <a:endParaRPr/>
          </a:p>
        </p:txBody>
      </p:sp>
      <p:pic>
        <p:nvPicPr>
          <p:cNvPr id="327" name="Google Shape;327;p27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887718" y="1459082"/>
            <a:ext cx="2690948" cy="2556631"/>
          </a:xfrm>
          <a:prstGeom prst="rect">
            <a:avLst/>
          </a:prstGeom>
          <a:noFill/>
          <a:ln>
            <a:noFill/>
          </a:ln>
        </p:spPr>
      </p:pic>
      <p:sp>
        <p:nvSpPr>
          <p:cNvPr id="328" name="Google Shape;328;p27"/>
          <p:cNvSpPr txBox="1">
            <a:spLocks noGrp="1"/>
          </p:cNvSpPr>
          <p:nvPr>
            <p:ph type="body" idx="2"/>
          </p:nvPr>
        </p:nvSpPr>
        <p:spPr>
          <a:xfrm>
            <a:off x="6143978" y="1853847"/>
            <a:ext cx="5238044" cy="40126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 sz="2800">
                <a:latin typeface="Calibri"/>
                <a:ea typeface="Calibri"/>
                <a:cs typeface="Calibri"/>
                <a:sym typeface="Calibri"/>
              </a:rPr>
              <a:t>Slijedi izrada odjeće koju možete popuniti tkaninom, zrnjem, kamenčićima, gumbićima…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r>
              <a:rPr lang="en-US" sz="2800">
                <a:latin typeface="Calibri"/>
                <a:ea typeface="Calibri"/>
                <a:cs typeface="Calibri"/>
                <a:sym typeface="Calibri"/>
              </a:rPr>
              <a:t>Ako želite, slici napravite okvir i poklon je gotov!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endParaRPr sz="28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r>
              <a:rPr lang="en-US" sz="2800">
                <a:latin typeface="Calibri"/>
                <a:ea typeface="Calibri"/>
                <a:cs typeface="Calibri"/>
                <a:sym typeface="Calibri"/>
              </a:rPr>
              <a:t>Obradujte svoju majku na njezin dan!</a:t>
            </a:r>
            <a:endParaRPr/>
          </a:p>
        </p:txBody>
      </p:sp>
      <p:pic>
        <p:nvPicPr>
          <p:cNvPr id="329" name="Google Shape;329;p2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743651" y="2115583"/>
            <a:ext cx="3331027" cy="3206048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4" name="Google Shape;334;p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05772" y="1299605"/>
            <a:ext cx="2719247" cy="3504183"/>
          </a:xfrm>
          <a:prstGeom prst="rect">
            <a:avLst/>
          </a:prstGeom>
          <a:solidFill>
            <a:srgbClr val="ECECEC"/>
          </a:solidFill>
          <a:ln w="1905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65000" dist="50800" dir="12900000" kx="195000" ky="145000" algn="tl" rotWithShape="0">
              <a:srgbClr val="000000">
                <a:alpha val="29019"/>
              </a:srgbClr>
            </a:outerShdw>
          </a:effectLst>
        </p:spPr>
      </p:pic>
      <p:pic>
        <p:nvPicPr>
          <p:cNvPr id="335" name="Google Shape;335;p2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620041">
            <a:off x="1509120" y="1407448"/>
            <a:ext cx="4799177" cy="3396340"/>
          </a:xfrm>
          <a:prstGeom prst="rect">
            <a:avLst/>
          </a:prstGeom>
          <a:solidFill>
            <a:srgbClr val="ECECEC"/>
          </a:solidFill>
          <a:ln w="1905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65000" dist="50800" dir="12900000" kx="195000" ky="145000" algn="tl" rotWithShape="0">
              <a:srgbClr val="000000">
                <a:alpha val="29019"/>
              </a:srgbClr>
            </a:outerShdw>
          </a:effec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29"/>
          <p:cNvSpPr txBox="1">
            <a:spLocks noGrp="1"/>
          </p:cNvSpPr>
          <p:nvPr>
            <p:ph type="title"/>
          </p:nvPr>
        </p:nvSpPr>
        <p:spPr>
          <a:xfrm>
            <a:off x="882073" y="452702"/>
            <a:ext cx="104451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r>
              <a:rPr lang="en-US" sz="2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Majkama</a:t>
            </a: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poklonite</a:t>
            </a: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slike</a:t>
            </a: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</a:t>
            </a:r>
            <a:endParaRPr sz="2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</a:t>
            </a:r>
            <a:r>
              <a:rPr lang="en-US" sz="2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nama</a:t>
            </a: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pošaljite</a:t>
            </a: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fotografije</a:t>
            </a: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</a:t>
            </a: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već</a:t>
            </a: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poznatu</a:t>
            </a: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adresu</a:t>
            </a: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!</a:t>
            </a:r>
            <a:endParaRPr dirty="0"/>
          </a:p>
        </p:txBody>
      </p:sp>
      <p:pic>
        <p:nvPicPr>
          <p:cNvPr id="341" name="Google Shape;341;p29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3461501" y="1623513"/>
            <a:ext cx="5159028" cy="3873500"/>
          </a:xfrm>
          <a:prstGeom prst="rect">
            <a:avLst/>
          </a:prstGeom>
          <a:noFill/>
          <a:ln>
            <a:noFill/>
          </a:ln>
          <a:effectLst>
            <a:reflection stA="30000" endPos="30000" dist="5000" dir="5400000" sy="-100000" algn="bl" rotWithShape="0"/>
          </a:effec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6" name="Google Shape;346;p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05576" y="10"/>
            <a:ext cx="10357536" cy="5827879"/>
          </a:xfrm>
          <a:prstGeom prst="rect">
            <a:avLst/>
          </a:prstGeom>
          <a:noFill/>
          <a:ln>
            <a:noFill/>
          </a:ln>
        </p:spPr>
      </p:pic>
      <p:sp>
        <p:nvSpPr>
          <p:cNvPr id="347" name="Google Shape;347;p30"/>
          <p:cNvSpPr txBox="1"/>
          <p:nvPr/>
        </p:nvSpPr>
        <p:spPr>
          <a:xfrm>
            <a:off x="1958623" y="2226732"/>
            <a:ext cx="7724421" cy="1323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4000" b="0" i="1" u="none" strike="noStrike" cap="none" dirty="0" err="1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Draga</a:t>
            </a:r>
            <a:r>
              <a:rPr lang="en-US" sz="4000" b="0" i="1" u="none" strike="noStrike" cap="none" dirty="0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 mama,</a:t>
            </a:r>
            <a:endParaRPr sz="40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4000" b="0" i="1" u="none" strike="noStrike" cap="none" dirty="0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 </a:t>
            </a:r>
            <a:r>
              <a:rPr lang="en-US" sz="4000" b="0" i="1" u="none" strike="noStrike" cap="none" dirty="0" err="1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sretan</a:t>
            </a:r>
            <a:r>
              <a:rPr lang="en-US" sz="4000" b="0" i="1" u="none" strike="noStrike" cap="none" dirty="0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 </a:t>
            </a:r>
            <a:r>
              <a:rPr lang="en-US" sz="4000" b="0" i="1" u="none" strike="noStrike" cap="none" dirty="0" err="1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ti</a:t>
            </a:r>
            <a:r>
              <a:rPr lang="en-US" sz="4000" b="0" i="1" u="none" strike="noStrike" cap="none" dirty="0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 </a:t>
            </a:r>
            <a:r>
              <a:rPr lang="en-US" sz="4000" b="0" i="1" u="none" strike="noStrike" cap="none" dirty="0" err="1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Majčin</a:t>
            </a:r>
            <a:r>
              <a:rPr lang="en-US" sz="4000" b="0" i="1" u="none" strike="noStrike" cap="none" dirty="0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 dan!</a:t>
            </a:r>
            <a:endParaRPr sz="40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14"/>
          <p:cNvSpPr txBox="1">
            <a:spLocks noGrp="1"/>
          </p:cNvSpPr>
          <p:nvPr>
            <p:ph type="body" idx="1"/>
          </p:nvPr>
        </p:nvSpPr>
        <p:spPr>
          <a:xfrm>
            <a:off x="887718" y="1776549"/>
            <a:ext cx="10541193" cy="31845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000"/>
              <a:buNone/>
            </a:pPr>
            <a:r>
              <a:rPr lang="en-US" dirty="0" err="1" smtClean="0">
                <a:solidFill>
                  <a:srgbClr val="0070C0"/>
                </a:solidFill>
              </a:rPr>
              <a:t>Oblikovanje</a:t>
            </a:r>
            <a:r>
              <a:rPr lang="en-US" dirty="0" smtClean="0">
                <a:solidFill>
                  <a:srgbClr val="0070C0"/>
                </a:solidFill>
              </a:rPr>
              <a:t> </a:t>
            </a:r>
            <a:r>
              <a:rPr lang="en-US" dirty="0" err="1">
                <a:solidFill>
                  <a:srgbClr val="0070C0"/>
                </a:solidFill>
              </a:rPr>
              <a:t>na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err="1">
                <a:solidFill>
                  <a:srgbClr val="0070C0"/>
                </a:solidFill>
              </a:rPr>
              <a:t>plohi</a:t>
            </a:r>
            <a:r>
              <a:rPr lang="en-US" dirty="0">
                <a:solidFill>
                  <a:srgbClr val="0070C0"/>
                </a:solidFill>
              </a:rPr>
              <a:t>: </a:t>
            </a:r>
            <a:r>
              <a:rPr lang="en-US" dirty="0" err="1">
                <a:solidFill>
                  <a:srgbClr val="0070C0"/>
                </a:solidFill>
              </a:rPr>
              <a:t>portret</a:t>
            </a:r>
            <a:endParaRPr dirty="0"/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000"/>
              <a:buNone/>
            </a:pPr>
            <a:r>
              <a:rPr lang="en-US" dirty="0" err="1">
                <a:solidFill>
                  <a:srgbClr val="0070C0"/>
                </a:solidFill>
              </a:rPr>
              <a:t>Motiv</a:t>
            </a:r>
            <a:r>
              <a:rPr lang="en-US" dirty="0">
                <a:solidFill>
                  <a:srgbClr val="0070C0"/>
                </a:solidFill>
              </a:rPr>
              <a:t>: </a:t>
            </a:r>
            <a:r>
              <a:rPr lang="en-US" dirty="0" err="1">
                <a:solidFill>
                  <a:srgbClr val="0070C0"/>
                </a:solidFill>
              </a:rPr>
              <a:t>moja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err="1">
                <a:solidFill>
                  <a:srgbClr val="0070C0"/>
                </a:solidFill>
              </a:rPr>
              <a:t>majka</a:t>
            </a:r>
            <a:endParaRPr dirty="0"/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000"/>
              <a:buNone/>
            </a:pPr>
            <a:r>
              <a:rPr lang="en-US" dirty="0" err="1">
                <a:solidFill>
                  <a:srgbClr val="0070C0"/>
                </a:solidFill>
              </a:rPr>
              <a:t>Tehnika</a:t>
            </a:r>
            <a:r>
              <a:rPr lang="en-US" dirty="0">
                <a:solidFill>
                  <a:srgbClr val="0070C0"/>
                </a:solidFill>
              </a:rPr>
              <a:t>: </a:t>
            </a:r>
            <a:r>
              <a:rPr lang="en-US" dirty="0" err="1">
                <a:solidFill>
                  <a:srgbClr val="0070C0"/>
                </a:solidFill>
              </a:rPr>
              <a:t>didaktički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err="1">
                <a:solidFill>
                  <a:srgbClr val="0070C0"/>
                </a:solidFill>
              </a:rPr>
              <a:t>neoblikovani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err="1">
                <a:solidFill>
                  <a:srgbClr val="0070C0"/>
                </a:solidFill>
              </a:rPr>
              <a:t>materijal</a:t>
            </a:r>
            <a:endParaRPr dirty="0"/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000"/>
              <a:buNone/>
            </a:pPr>
            <a:endParaRPr dirty="0">
              <a:solidFill>
                <a:srgbClr val="0070C0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000"/>
              <a:buNone/>
            </a:pPr>
            <a:endParaRPr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" name="Google Shape;225;p15"/>
          <p:cNvPicPr preferRelativeResize="0"/>
          <p:nvPr/>
        </p:nvPicPr>
        <p:blipFill rotWithShape="1">
          <a:blip r:embed="rId3">
            <a:alphaModFix/>
          </a:blip>
          <a:srcRect l="21709" t="73684" r="16935" b="2117"/>
          <a:stretch/>
        </p:blipFill>
        <p:spPr>
          <a:xfrm>
            <a:off x="5106354" y="4014575"/>
            <a:ext cx="2154335" cy="1299480"/>
          </a:xfrm>
          <a:prstGeom prst="rect">
            <a:avLst/>
          </a:prstGeom>
          <a:noFill/>
          <a:ln>
            <a:noFill/>
          </a:ln>
        </p:spPr>
      </p:pic>
      <p:sp>
        <p:nvSpPr>
          <p:cNvPr id="226" name="Google Shape;226;p15"/>
          <p:cNvSpPr txBox="1"/>
          <p:nvPr/>
        </p:nvSpPr>
        <p:spPr>
          <a:xfrm>
            <a:off x="823265" y="922650"/>
            <a:ext cx="3660657" cy="37856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             Majka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Noću, često kad već zaspim</a:t>
            </a:r>
            <a:endParaRPr sz="2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 kad soba već opusti,</a:t>
            </a:r>
            <a:endParaRPr sz="2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k'o laticu ruže mama</a:t>
            </a:r>
            <a:endParaRPr sz="2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 moj obraz cjelov spusti.</a:t>
            </a:r>
            <a:endParaRPr sz="2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Ona moje male tuge</a:t>
            </a:r>
            <a:endParaRPr sz="2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zagrljajem toplim tješi,</a:t>
            </a:r>
            <a:endParaRPr sz="2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svakoj se mojoj sreći</a:t>
            </a:r>
            <a:endParaRPr sz="2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k'o najljepšem daru smiješi.</a:t>
            </a:r>
            <a:endParaRPr sz="2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7" name="Google Shape;227;p15"/>
          <p:cNvSpPr txBox="1"/>
          <p:nvPr/>
        </p:nvSpPr>
        <p:spPr>
          <a:xfrm>
            <a:off x="7927703" y="917667"/>
            <a:ext cx="3775166" cy="45243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Njeni prsti kao lahor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pređu preko moje kose,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njene me priče lako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 daleka carstva nose.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Njena ljubav mene grije,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njeno srce za me bije,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znam: nada mnom uvijek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bdije majka – biće najmilije.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                   Ratko Zvrko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8" name="Google Shape;228;p1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106354" y="711621"/>
            <a:ext cx="1975123" cy="29464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16"/>
          <p:cNvSpPr txBox="1">
            <a:spLocks noGrp="1"/>
          </p:cNvSpPr>
          <p:nvPr>
            <p:ph type="body" idx="1"/>
          </p:nvPr>
        </p:nvSpPr>
        <p:spPr>
          <a:xfrm>
            <a:off x="680802" y="2082478"/>
            <a:ext cx="7333222" cy="19836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 sz="2800">
                <a:latin typeface="Calibri"/>
                <a:ea typeface="Calibri"/>
                <a:cs typeface="Calibri"/>
                <a:sym typeface="Calibri"/>
              </a:rPr>
              <a:t>Majka djetetu priča priče.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r>
              <a:rPr lang="en-US" sz="2800">
                <a:latin typeface="Calibri"/>
                <a:ea typeface="Calibri"/>
                <a:cs typeface="Calibri"/>
                <a:sym typeface="Calibri"/>
              </a:rPr>
              <a:t>Njezino srce kuca u ritmu djetetova srca.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r>
              <a:rPr lang="en-US" sz="2800">
                <a:latin typeface="Calibri"/>
                <a:ea typeface="Calibri"/>
                <a:cs typeface="Calibri"/>
                <a:sym typeface="Calibri"/>
              </a:rPr>
              <a:t>Majka je za dijete najmilije biće.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000"/>
              <a:buNone/>
            </a:pP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000"/>
              <a:buNone/>
            </a:pP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000"/>
              <a:buNone/>
            </a:pP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000"/>
              <a:buNone/>
            </a:pPr>
            <a:endParaRPr/>
          </a:p>
        </p:txBody>
      </p:sp>
      <p:sp>
        <p:nvSpPr>
          <p:cNvPr id="235" name="Google Shape;235;p16"/>
          <p:cNvSpPr txBox="1"/>
          <p:nvPr/>
        </p:nvSpPr>
        <p:spPr>
          <a:xfrm>
            <a:off x="6544490" y="5055326"/>
            <a:ext cx="3788229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36" name="Google Shape;236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435992" y="1338428"/>
            <a:ext cx="3072818" cy="3175393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17"/>
          <p:cNvSpPr txBox="1">
            <a:spLocks noGrp="1"/>
          </p:cNvSpPr>
          <p:nvPr>
            <p:ph type="body" idx="1"/>
          </p:nvPr>
        </p:nvSpPr>
        <p:spPr>
          <a:xfrm>
            <a:off x="825450" y="1665025"/>
            <a:ext cx="10876800" cy="275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 sz="2800">
                <a:latin typeface="Calibri"/>
                <a:ea typeface="Calibri"/>
                <a:cs typeface="Calibri"/>
                <a:sym typeface="Calibri"/>
              </a:rPr>
              <a:t>Majčin dan je blagdan u čast majki i majčinstva.</a:t>
            </a:r>
            <a:endParaRPr/>
          </a:p>
          <a:p>
            <a:pPr marL="0" lvl="0" indent="0" algn="l" rtl="0">
              <a:lnSpc>
                <a:spcPct val="14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r>
              <a:rPr lang="en-US" sz="2800">
                <a:latin typeface="Calibri"/>
                <a:ea typeface="Calibri"/>
                <a:cs typeface="Calibri"/>
                <a:sym typeface="Calibri"/>
              </a:rPr>
              <a:t>U većini zemalja, pa i u Hrvatskoj, obilježava se druge nedjelje u svibnju. </a:t>
            </a:r>
            <a:endParaRPr sz="28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4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r>
              <a:rPr lang="en-US" sz="2800">
                <a:latin typeface="Calibri"/>
                <a:ea typeface="Calibri"/>
                <a:cs typeface="Calibri"/>
                <a:sym typeface="Calibri"/>
              </a:rPr>
              <a:t>Počeo se obilježavati u 20. stoljeću. </a:t>
            </a:r>
            <a:endParaRPr/>
          </a:p>
        </p:txBody>
      </p:sp>
      <p:pic>
        <p:nvPicPr>
          <p:cNvPr id="243" name="Google Shape;243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44362" y="4804946"/>
            <a:ext cx="2326822" cy="110971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" name="Google Shape;244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18696" y="4804946"/>
            <a:ext cx="2326822" cy="110971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" name="Google Shape;245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440818" y="4804946"/>
            <a:ext cx="2326822" cy="110971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" name="Google Shape;246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062940" y="4804946"/>
            <a:ext cx="2326822" cy="110971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" name="Google Shape;247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299707" y="190996"/>
            <a:ext cx="2326822" cy="110971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8" name="Google Shape;248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851273" y="190996"/>
            <a:ext cx="2326822" cy="110971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18"/>
          <p:cNvSpPr txBox="1">
            <a:spLocks noGrp="1"/>
          </p:cNvSpPr>
          <p:nvPr>
            <p:ph type="title"/>
          </p:nvPr>
        </p:nvSpPr>
        <p:spPr>
          <a:xfrm>
            <a:off x="565335" y="554463"/>
            <a:ext cx="4390800" cy="96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E82AF"/>
              </a:buClr>
              <a:buSzPts val="2800"/>
              <a:buFont typeface="Calibri"/>
              <a:buNone/>
            </a:pPr>
            <a:r>
              <a:rPr lang="en-US" sz="2800">
                <a:latin typeface="Calibri"/>
                <a:ea typeface="Calibri"/>
                <a:cs typeface="Calibri"/>
                <a:sym typeface="Calibri"/>
              </a:rPr>
              <a:t>Jeste li znali?</a:t>
            </a:r>
            <a:endParaRPr/>
          </a:p>
        </p:txBody>
      </p:sp>
      <p:sp>
        <p:nvSpPr>
          <p:cNvPr id="254" name="Google Shape;254;p18"/>
          <p:cNvSpPr txBox="1">
            <a:spLocks noGrp="1"/>
          </p:cNvSpPr>
          <p:nvPr>
            <p:ph type="body" idx="1"/>
          </p:nvPr>
        </p:nvSpPr>
        <p:spPr>
          <a:xfrm>
            <a:off x="565325" y="1522550"/>
            <a:ext cx="11484600" cy="394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 sz="2800">
                <a:latin typeface="Calibri"/>
                <a:ea typeface="Calibri"/>
                <a:cs typeface="Calibri"/>
                <a:sym typeface="Calibri"/>
              </a:rPr>
              <a:t>Stari Rimljani i Grci imali su festivale na kojima su slavili majčinstvo. </a:t>
            </a:r>
            <a:endParaRPr/>
          </a:p>
          <a:p>
            <a:pPr marL="0" lvl="0" indent="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r>
              <a:rPr lang="en-US" sz="2800">
                <a:latin typeface="Calibri"/>
                <a:ea typeface="Calibri"/>
                <a:cs typeface="Calibri"/>
                <a:sym typeface="Calibri"/>
              </a:rPr>
              <a:t>U Grčkoj je svako proljeće bio festival posvećen majci i božici Rhei. </a:t>
            </a:r>
            <a:endParaRPr sz="28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r>
              <a:rPr lang="en-US" sz="2800">
                <a:latin typeface="Calibri"/>
                <a:ea typeface="Calibri"/>
                <a:cs typeface="Calibri"/>
                <a:sym typeface="Calibri"/>
              </a:rPr>
              <a:t>Rimljani su također slavili proljetni festival, posvećen majci i božici Hilariji.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endParaRPr sz="28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55" name="Google Shape;255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88274" y="4087268"/>
            <a:ext cx="3019425" cy="1514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6" name="Google Shape;256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206240" y="4087267"/>
            <a:ext cx="3019425" cy="1514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7" name="Google Shape;257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524206" y="4087266"/>
            <a:ext cx="3019425" cy="1514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19"/>
          <p:cNvSpPr txBox="1">
            <a:spLocks noGrp="1"/>
          </p:cNvSpPr>
          <p:nvPr>
            <p:ph type="body" idx="4294967295"/>
          </p:nvPr>
        </p:nvSpPr>
        <p:spPr>
          <a:xfrm>
            <a:off x="564264" y="1337734"/>
            <a:ext cx="6919140" cy="37854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-US" sz="2400" b="1">
                <a:latin typeface="Calibri"/>
                <a:ea typeface="Calibri"/>
                <a:cs typeface="Calibri"/>
                <a:sym typeface="Calibri"/>
                <a:extLst>
                  <a:ext uri="http://customooxmlschemas.google.com/">
                    <go:slidesCustomData xmlns:go="http://customooxmlschemas.google.com/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4"/>
                  </a:ext>
                </a:extLst>
              </a:rPr>
              <a:t>Ann Reeves Jarvis</a:t>
            </a:r>
            <a:r>
              <a:rPr lang="en-US" sz="2400">
                <a:latin typeface="Calibri"/>
                <a:ea typeface="Calibri"/>
                <a:cs typeface="Calibri"/>
                <a:sym typeface="Calibri"/>
              </a:rPr>
              <a:t> 1858. godine organizirala je skupove majki kako bi se poboljšali sanitarni uvjeti te smanjila stopa smrtnosti beba.</a:t>
            </a:r>
            <a:endParaRPr sz="24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</a:pPr>
            <a:r>
              <a:rPr lang="en-US" sz="2400">
                <a:latin typeface="Calibri"/>
                <a:ea typeface="Calibri"/>
                <a:cs typeface="Calibri"/>
                <a:sym typeface="Calibri"/>
              </a:rPr>
              <a:t>Za osnivačicu današnjeg Majčinog dana slovi Anna Marie Jarvis (Annina kći).</a:t>
            </a:r>
            <a:endParaRPr sz="24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</a:pPr>
            <a:endParaRPr sz="24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63" name="Google Shape;263;p19" descr="Slika na kojoj se prikazuje osoba, kravata, na zatvorenom, nošenje&#10;&#10;Opis je generiran uz vrlo visoku pouzdanost"/>
          <p:cNvPicPr preferRelativeResize="0"/>
          <p:nvPr/>
        </p:nvPicPr>
        <p:blipFill rotWithShape="1">
          <a:blip r:embed="rId3">
            <a:alphaModFix/>
          </a:blip>
          <a:srcRect l="22555" r="9634" b="1"/>
          <a:stretch/>
        </p:blipFill>
        <p:spPr>
          <a:xfrm>
            <a:off x="7995613" y="625971"/>
            <a:ext cx="3429725" cy="3517615"/>
          </a:xfrm>
          <a:prstGeom prst="rect">
            <a:avLst/>
          </a:prstGeom>
          <a:noFill/>
          <a:ln>
            <a:noFill/>
          </a:ln>
        </p:spPr>
      </p:pic>
      <p:sp>
        <p:nvSpPr>
          <p:cNvPr id="264" name="Google Shape;264;p19"/>
          <p:cNvSpPr txBox="1"/>
          <p:nvPr/>
        </p:nvSpPr>
        <p:spPr>
          <a:xfrm>
            <a:off x="8111066" y="4159955"/>
            <a:ext cx="3321756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1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Credit e-wv, The West Virginia Encyclopedia</a:t>
            </a: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20"/>
          <p:cNvSpPr txBox="1">
            <a:spLocks noGrp="1"/>
          </p:cNvSpPr>
          <p:nvPr>
            <p:ph type="body" idx="1"/>
          </p:nvPr>
        </p:nvSpPr>
        <p:spPr>
          <a:xfrm>
            <a:off x="953034" y="971127"/>
            <a:ext cx="10541193" cy="3872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endParaRPr sz="28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r>
              <a:rPr lang="en-US" sz="2800">
                <a:latin typeface="Calibri"/>
                <a:ea typeface="Calibri"/>
                <a:cs typeface="Calibri"/>
                <a:sym typeface="Calibri"/>
              </a:rPr>
              <a:t>Napravit ćemo mali dar, od              .  Napravit ćemo majčinu sliku (portret).    </a:t>
            </a:r>
            <a:endParaRPr sz="28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71" name="Google Shape;271;p20" descr="Kalp Heart GIF - Kalp Heart Love - Discover &amp; Share GIFs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26232" y="1030030"/>
            <a:ext cx="1004191" cy="1036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272" name="Google Shape;272;p20"/>
          <p:cNvPicPr preferRelativeResize="0"/>
          <p:nvPr/>
        </p:nvPicPr>
        <p:blipFill rotWithShape="1">
          <a:blip r:embed="rId4">
            <a:alphaModFix/>
          </a:blip>
          <a:srcRect l="10464" r="10106"/>
          <a:stretch/>
        </p:blipFill>
        <p:spPr>
          <a:xfrm>
            <a:off x="1336040" y="3002360"/>
            <a:ext cx="1959429" cy="1847850"/>
          </a:xfrm>
          <a:prstGeom prst="rect">
            <a:avLst/>
          </a:prstGeom>
          <a:solidFill>
            <a:srgbClr val="ECECEC"/>
          </a:solidFill>
          <a:ln w="190500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73" name="Google Shape;273;p20"/>
          <p:cNvPicPr preferRelativeResize="0"/>
          <p:nvPr/>
        </p:nvPicPr>
        <p:blipFill rotWithShape="1">
          <a:blip r:embed="rId4">
            <a:alphaModFix/>
          </a:blip>
          <a:srcRect l="10464" r="10106"/>
          <a:stretch/>
        </p:blipFill>
        <p:spPr>
          <a:xfrm>
            <a:off x="3777253" y="3002360"/>
            <a:ext cx="1959429" cy="1847850"/>
          </a:xfrm>
          <a:prstGeom prst="rect">
            <a:avLst/>
          </a:prstGeom>
          <a:solidFill>
            <a:srgbClr val="ECECEC"/>
          </a:solidFill>
          <a:ln w="190500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74" name="Google Shape;274;p20"/>
          <p:cNvPicPr preferRelativeResize="0"/>
          <p:nvPr/>
        </p:nvPicPr>
        <p:blipFill rotWithShape="1">
          <a:blip r:embed="rId4">
            <a:alphaModFix/>
          </a:blip>
          <a:srcRect l="10464" r="10106"/>
          <a:stretch/>
        </p:blipFill>
        <p:spPr>
          <a:xfrm>
            <a:off x="6217326" y="3002360"/>
            <a:ext cx="1959429" cy="1847850"/>
          </a:xfrm>
          <a:prstGeom prst="rect">
            <a:avLst/>
          </a:prstGeom>
          <a:solidFill>
            <a:srgbClr val="ECECEC"/>
          </a:solidFill>
          <a:ln w="190500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75" name="Google Shape;275;p20"/>
          <p:cNvPicPr preferRelativeResize="0"/>
          <p:nvPr/>
        </p:nvPicPr>
        <p:blipFill rotWithShape="1">
          <a:blip r:embed="rId4">
            <a:alphaModFix/>
          </a:blip>
          <a:srcRect l="10464" r="10106"/>
          <a:stretch/>
        </p:blipFill>
        <p:spPr>
          <a:xfrm>
            <a:off x="8600955" y="3002360"/>
            <a:ext cx="1959429" cy="1847850"/>
          </a:xfrm>
          <a:prstGeom prst="rect">
            <a:avLst/>
          </a:prstGeom>
          <a:solidFill>
            <a:srgbClr val="ECECEC"/>
          </a:solidFill>
          <a:ln w="190500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0000" algn="t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21"/>
          <p:cNvSpPr txBox="1">
            <a:spLocks noGrp="1"/>
          </p:cNvSpPr>
          <p:nvPr>
            <p:ph type="title"/>
          </p:nvPr>
        </p:nvSpPr>
        <p:spPr>
          <a:xfrm>
            <a:off x="598876" y="1409347"/>
            <a:ext cx="4217003" cy="1128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Calibri"/>
              <a:buNone/>
            </a:pPr>
            <a:r>
              <a:rPr lang="en-US" sz="37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Što je portret? </a:t>
            </a:r>
            <a:endParaRPr sz="37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81" name="Google Shape;281;p21"/>
          <p:cNvCxnSpPr/>
          <p:nvPr/>
        </p:nvCxnSpPr>
        <p:spPr>
          <a:xfrm>
            <a:off x="655320" y="2316480"/>
            <a:ext cx="4572000" cy="0"/>
          </a:xfrm>
          <a:prstGeom prst="straightConnector1">
            <a:avLst/>
          </a:prstGeom>
          <a:noFill/>
          <a:ln w="19050" cap="sq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282" name="Google Shape;282;p21"/>
          <p:cNvPicPr preferRelativeResize="0">
            <a:picLocks noGrp="1"/>
          </p:cNvPicPr>
          <p:nvPr>
            <p:ph type="body" idx="4294967295"/>
          </p:nvPr>
        </p:nvPicPr>
        <p:blipFill rotWithShape="1">
          <a:blip r:embed="rId3">
            <a:alphaModFix/>
          </a:blip>
          <a:srcRect r="2" b="1690"/>
          <a:stretch/>
        </p:blipFill>
        <p:spPr>
          <a:xfrm>
            <a:off x="5878849" y="10"/>
            <a:ext cx="6313150" cy="6857987"/>
          </a:xfrm>
          <a:prstGeom prst="rect">
            <a:avLst/>
          </a:prstGeom>
          <a:noFill/>
          <a:ln>
            <a:noFill/>
          </a:ln>
        </p:spPr>
      </p:pic>
      <p:sp>
        <p:nvSpPr>
          <p:cNvPr id="283" name="Google Shape;283;p21"/>
          <p:cNvSpPr txBox="1"/>
          <p:nvPr/>
        </p:nvSpPr>
        <p:spPr>
          <a:xfrm>
            <a:off x="655336" y="4644672"/>
            <a:ext cx="4675200" cy="10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radovi učenika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Osnovne škole Veruda iz Pule</a:t>
            </a:r>
            <a:endParaRPr sz="2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4" name="Google Shape;284;p21"/>
          <p:cNvSpPr txBox="1"/>
          <p:nvPr/>
        </p:nvSpPr>
        <p:spPr>
          <a:xfrm>
            <a:off x="603955" y="2833511"/>
            <a:ext cx="4676422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Umjetnički prikaz ljudske glave.​</a:t>
            </a:r>
            <a:endParaRPr sz="2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</TotalTime>
  <Words>432</Words>
  <Application>Microsoft Office PowerPoint</Application>
  <PresentationFormat>Prilagođeno</PresentationFormat>
  <Paragraphs>91</Paragraphs>
  <Slides>18</Slides>
  <Notes>18</Notes>
  <HiddenSlides>0</HiddenSlides>
  <MMClips>0</MMClips>
  <ScaleCrop>false</ScaleCrop>
  <HeadingPairs>
    <vt:vector size="6" baseType="variant">
      <vt:variant>
        <vt:lpstr>Korišteni fontovi</vt:lpstr>
      </vt:variant>
      <vt:variant>
        <vt:i4>6</vt:i4>
      </vt:variant>
      <vt:variant>
        <vt:lpstr>Tema</vt:lpstr>
      </vt:variant>
      <vt:variant>
        <vt:i4>2</vt:i4>
      </vt:variant>
      <vt:variant>
        <vt:lpstr>Naslovi slajdova</vt:lpstr>
      </vt:variant>
      <vt:variant>
        <vt:i4>18</vt:i4>
      </vt:variant>
    </vt:vector>
  </HeadingPairs>
  <TitlesOfParts>
    <vt:vector size="26" baseType="lpstr">
      <vt:lpstr>Arial</vt:lpstr>
      <vt:lpstr>Noto Sans Symbols</vt:lpstr>
      <vt:lpstr>Century Schoolbook</vt:lpstr>
      <vt:lpstr>Quattrocento Sans</vt:lpstr>
      <vt:lpstr>Lato</vt:lpstr>
      <vt:lpstr>Calibri</vt:lpstr>
      <vt:lpstr>Office Theme</vt:lpstr>
      <vt:lpstr>Office Theme</vt:lpstr>
      <vt:lpstr>LIKOVNA KULTURA 8.5.2020.</vt:lpstr>
      <vt:lpstr>PowerPointova prezentacija</vt:lpstr>
      <vt:lpstr>PowerPointova prezentacija</vt:lpstr>
      <vt:lpstr>PowerPointova prezentacija</vt:lpstr>
      <vt:lpstr>PowerPointova prezentacija</vt:lpstr>
      <vt:lpstr>Jeste li znali?</vt:lpstr>
      <vt:lpstr>PowerPointova prezentacija</vt:lpstr>
      <vt:lpstr>PowerPointova prezentacija</vt:lpstr>
      <vt:lpstr> Što je portret? </vt:lpstr>
      <vt:lpstr>Najpoznatiji portreti u povijesti</vt:lpstr>
      <vt:lpstr>Zadatak – majčin portret</vt:lpstr>
      <vt:lpstr>1. FAZA</vt:lpstr>
      <vt:lpstr>    2. FAZA</vt:lpstr>
      <vt:lpstr>      3. FAZA</vt:lpstr>
      <vt:lpstr>     4. FAZA</vt:lpstr>
      <vt:lpstr>PowerPointova prezentacija</vt:lpstr>
      <vt:lpstr>Majkama poklonite slike, a nama pošaljite fotografije na već poznatu adresu!</vt:lpstr>
      <vt:lpstr>PowerPointova prezentacija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prezentacija</dc:title>
  <dc:creator>Tatjana</dc:creator>
  <cp:lastModifiedBy>Lenovo3</cp:lastModifiedBy>
  <cp:revision>31</cp:revision>
  <dcterms:created xsi:type="dcterms:W3CDTF">2020-03-11T10:56:06Z</dcterms:created>
  <dcterms:modified xsi:type="dcterms:W3CDTF">2020-05-06T15:28:42Z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0x01010048CD10F59D587A4AA3026165A57E4632</vt:lpwstr>
  </property>
</Properties>
</file>