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7" r:id="rId4"/>
    <p:sldId id="276" r:id="rId5"/>
    <p:sldId id="275" r:id="rId6"/>
    <p:sldId id="273" r:id="rId7"/>
    <p:sldId id="274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C63F"/>
    <a:srgbClr val="F05A7E"/>
    <a:srgbClr val="2394B2"/>
    <a:srgbClr val="FCFCFC"/>
    <a:srgbClr val="FF7C80"/>
    <a:srgbClr val="CC00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ila, bez rešetk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956" autoAdjust="0"/>
  </p:normalViewPr>
  <p:slideViewPr>
    <p:cSldViewPr>
      <p:cViewPr>
        <p:scale>
          <a:sx n="57" d="100"/>
          <a:sy n="57" d="100"/>
        </p:scale>
        <p:origin x="-174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33E3AF53-0C08-409E-B436-8EFB41403FF4}" type="datetimeFigureOut">
              <a:rPr lang="en-US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noProof="0" smtClean="0"/>
              <a:t>Kliknite da biste uredili stilove teksta matrice</a:t>
            </a:r>
          </a:p>
          <a:p>
            <a:pPr lvl="1"/>
            <a:r>
              <a:rPr lang="hr-HR" noProof="0" smtClean="0"/>
              <a:t>Druga razina</a:t>
            </a:r>
          </a:p>
          <a:p>
            <a:pPr lvl="2"/>
            <a:r>
              <a:rPr lang="hr-HR" noProof="0" smtClean="0"/>
              <a:t>Treća razina</a:t>
            </a:r>
          </a:p>
          <a:p>
            <a:pPr lvl="3"/>
            <a:r>
              <a:rPr lang="hr-HR" noProof="0" smtClean="0"/>
              <a:t>Četvrta razina</a:t>
            </a:r>
          </a:p>
          <a:p>
            <a:pPr lvl="4"/>
            <a:r>
              <a:rPr lang="hr-HR" noProof="0" smtClean="0"/>
              <a:t>Peta razina</a:t>
            </a:r>
            <a:endParaRPr lang="en-US" noProof="0" smtClean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AC7AC7B-BE6F-40CD-9777-5121DDAD50AC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6792161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zervirano mjesto slike slajd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Rezervirano mjesto bilježaka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hr-HR" altLang="x-none" dirty="0" smtClean="0"/>
          </a:p>
          <a:p>
            <a:pPr eaLnBrk="1" hangingPunct="1"/>
            <a:endParaRPr lang="en-US" altLang="x-none" dirty="0" smtClean="0"/>
          </a:p>
        </p:txBody>
      </p:sp>
      <p:sp>
        <p:nvSpPr>
          <p:cNvPr id="4100" name="Rezervirano mjesto broja slajd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D2038DC-C4F7-49A7-A278-663AF2F989FA}" type="slidenum">
              <a:rPr lang="en-US" altLang="x-none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x-non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729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zervirano mjesto slike slajd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Rezervirano mjesto bilježaka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x-none" dirty="0" smtClean="0"/>
          </a:p>
        </p:txBody>
      </p:sp>
      <p:sp>
        <p:nvSpPr>
          <p:cNvPr id="6148" name="Rezervirano mjesto broja slajd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06C6170-81A5-4A69-BCE7-EA37FB2C6562}" type="slidenum">
              <a:rPr lang="en-US" altLang="x-none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x-non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9910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zervirano mjesto slike slajd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hr-HR" dirty="0" smtClean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hr-HR" baseline="0" dirty="0" smtClean="0"/>
          </a:p>
        </p:txBody>
      </p:sp>
      <p:sp>
        <p:nvSpPr>
          <p:cNvPr id="10244" name="Rezervirano mjesto broja slajd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5479854-97D9-4C41-8BCB-68745B8315AD}" type="slidenum">
              <a:rPr lang="en-US" altLang="x-none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x-non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067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zervirano mjesto slike slajd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hr-HR" dirty="0" smtClean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hr-HR" baseline="0" dirty="0" smtClean="0"/>
          </a:p>
        </p:txBody>
      </p:sp>
      <p:sp>
        <p:nvSpPr>
          <p:cNvPr id="10244" name="Rezervirano mjesto broja slajd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5479854-97D9-4C41-8BCB-68745B8315AD}" type="slidenum">
              <a:rPr lang="en-US" altLang="x-none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x-non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7831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zervirano mjesto slike slajd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hr-HR" baseline="0" dirty="0" smtClean="0"/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hr-HR" baseline="0" dirty="0" smtClean="0"/>
          </a:p>
        </p:txBody>
      </p:sp>
      <p:sp>
        <p:nvSpPr>
          <p:cNvPr id="10244" name="Rezervirano mjesto broja slajd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5479854-97D9-4C41-8BCB-68745B8315AD}" type="slidenum">
              <a:rPr lang="en-US" altLang="x-none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x-non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0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zervirano mjesto slike slajd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hr-HR" dirty="0" smtClean="0"/>
          </a:p>
        </p:txBody>
      </p:sp>
      <p:sp>
        <p:nvSpPr>
          <p:cNvPr id="12292" name="Rezervirano mjesto broja slajd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C67760-E42D-46F5-9A59-7315CBF32C94}" type="slidenum">
              <a:rPr lang="en-US" altLang="x-none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x-non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8011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zervirano mjesto slike slajd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Rezervirano mjesto bilježaka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altLang="x-none" dirty="0" smtClean="0"/>
          </a:p>
        </p:txBody>
      </p:sp>
      <p:sp>
        <p:nvSpPr>
          <p:cNvPr id="16388" name="Rezervirano mjesto broja slajd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F686A61-CD35-4EF8-8F3A-E0BF41DAE60F}" type="slidenum">
              <a:rPr lang="en-US" altLang="x-none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x-non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146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4C87C-C470-4884-9E29-029584AC0B69}" type="datetimeFigureOut">
              <a:rPr lang="en-US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FE435-08AD-4B11-91AA-7B4EEE6A8ED4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96987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8588F-75E2-471B-B3E4-FC84C3AA7CED}" type="datetimeFigureOut">
              <a:rPr lang="en-US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AF80F-E239-4ACA-9F7D-DC0ED8788CF0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01799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82720-BBDC-45FB-AF25-4751AF9F906D}" type="datetimeFigureOut">
              <a:rPr lang="en-US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7318B-3228-4E28-8AAA-071B59882039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59812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A8798-4BD9-4255-A9C1-3907D66BF498}" type="datetimeFigureOut">
              <a:rPr lang="en-US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C0B5E-BACB-4FF0-8E49-C96F3C9592C2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814109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826C0-BF36-443F-83F7-F5F8B088F313}" type="datetimeFigureOut">
              <a:rPr lang="en-US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4C576-BB0E-4638-AA66-C5D7FC8CA20A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484377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D2CB6-8A45-49EC-A3CC-B0399A26E081}" type="datetimeFigureOut">
              <a:rPr lang="en-US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EA2FE-08D0-40A0-BE5E-84375E30297B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024534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0BA72-D95F-4663-B120-469FBE2DA689}" type="datetimeFigureOut">
              <a:rPr lang="en-US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8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698A4-C74E-447C-9C4D-43C956F4ECB2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95955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A2727-80CD-4E97-9C30-6472410FDC48}" type="datetimeFigureOut">
              <a:rPr lang="en-US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4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E7A7B-A2DA-40FD-A46A-AA6575E9B473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189709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970EB-0AD1-4F79-8BB5-24FE097292F3}" type="datetimeFigureOut">
              <a:rPr lang="en-US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3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CDE42-FC8E-4CC7-9777-4EE1DDC83944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093332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00BA-17B1-48CD-867E-38D4F90B7CC1}" type="datetimeFigureOut">
              <a:rPr lang="en-US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99895-AA2A-46E4-92C3-ACE681379432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447880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28FEB-0503-405D-8333-983836F0DAC4}" type="datetimeFigureOut">
              <a:rPr lang="en-US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C2915-9C7F-43CD-9B64-20FC817EB9E4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338762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zervirano mjesto naslova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x-none" smtClean="0"/>
              <a:t>Kliknite da biste uredili stil naslova matrice</a:t>
            </a:r>
            <a:endParaRPr lang="en-US" altLang="x-none" smtClean="0"/>
          </a:p>
        </p:txBody>
      </p:sp>
      <p:sp>
        <p:nvSpPr>
          <p:cNvPr id="1027" name="Rezervirano mjesto teksta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x-none" smtClean="0"/>
              <a:t>Kliknite da biste uredili stilove teksta matrice</a:t>
            </a:r>
          </a:p>
          <a:p>
            <a:pPr lvl="1"/>
            <a:r>
              <a:rPr lang="hr-HR" altLang="x-none" smtClean="0"/>
              <a:t>Druga razina</a:t>
            </a:r>
          </a:p>
          <a:p>
            <a:pPr lvl="2"/>
            <a:r>
              <a:rPr lang="hr-HR" altLang="x-none" smtClean="0"/>
              <a:t>Treća razina</a:t>
            </a:r>
          </a:p>
          <a:p>
            <a:pPr lvl="3"/>
            <a:r>
              <a:rPr lang="hr-HR" altLang="x-none" smtClean="0"/>
              <a:t>Četvrta razina</a:t>
            </a:r>
          </a:p>
          <a:p>
            <a:pPr lvl="4"/>
            <a:r>
              <a:rPr lang="hr-HR" altLang="x-none" smtClean="0"/>
              <a:t>Peta razina</a:t>
            </a:r>
            <a:endParaRPr lang="en-US" altLang="x-none" smtClean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54126B-F0F2-40DB-AF34-AC96765F06F5}" type="datetimeFigureOut">
              <a:rPr lang="en-US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28E7582-FA6A-4160-A118-0C251B780BB7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3075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365375"/>
          </a:xfrm>
        </p:spPr>
        <p:txBody>
          <a:bodyPr/>
          <a:lstStyle/>
          <a:p>
            <a:pPr eaLnBrk="1" hangingPunct="1"/>
            <a:r>
              <a:rPr lang="hr-HR" altLang="x-none" sz="5400" dirty="0" smtClean="0">
                <a:solidFill>
                  <a:srgbClr val="CC0066"/>
                </a:solidFill>
                <a:latin typeface="Arial Rounded MT Bold" panose="020F0704030504030204" pitchFamily="34" charset="0"/>
              </a:rPr>
              <a:t>PISANO DIJELJENJE</a:t>
            </a:r>
            <a:br>
              <a:rPr lang="hr-HR" altLang="x-none" sz="5400" dirty="0" smtClean="0">
                <a:solidFill>
                  <a:srgbClr val="CC0066"/>
                </a:solidFill>
                <a:latin typeface="Arial Rounded MT Bold" panose="020F0704030504030204" pitchFamily="34" charset="0"/>
              </a:rPr>
            </a:br>
            <a:r>
              <a:rPr lang="hr-HR" altLang="x-none" sz="5400" dirty="0" smtClean="0">
                <a:solidFill>
                  <a:srgbClr val="CC0066"/>
                </a:solidFill>
                <a:latin typeface="Arial Rounded MT Bold" panose="020F0704030504030204" pitchFamily="34" charset="0"/>
              </a:rPr>
              <a:t>(240 : 20)</a:t>
            </a:r>
            <a:endParaRPr lang="en-US" altLang="x-none" sz="5400" dirty="0" smtClean="0">
              <a:solidFill>
                <a:srgbClr val="CC0066"/>
              </a:solidFill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123" name="Naslov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639763"/>
          </a:xfrm>
        </p:spPr>
        <p:txBody>
          <a:bodyPr/>
          <a:lstStyle/>
          <a:p>
            <a:pPr eaLnBrk="1" hangingPunct="1"/>
            <a:r>
              <a:rPr lang="hr-HR" altLang="x-none" sz="2800" dirty="0" smtClean="0">
                <a:solidFill>
                  <a:schemeClr val="bg1"/>
                </a:solidFill>
              </a:rPr>
              <a:t>PISANO DIJELJENJE   (240 : 20)</a:t>
            </a:r>
            <a:endParaRPr lang="en-US" altLang="x-none" sz="2800" dirty="0" smtClean="0">
              <a:solidFill>
                <a:schemeClr val="bg1"/>
              </a:solidFill>
            </a:endParaRPr>
          </a:p>
        </p:txBody>
      </p:sp>
      <p:sp>
        <p:nvSpPr>
          <p:cNvPr id="8" name="TekstniOkvir 7"/>
          <p:cNvSpPr txBox="1">
            <a:spLocks noChangeArrowheads="1"/>
          </p:cNvSpPr>
          <p:nvPr/>
        </p:nvSpPr>
        <p:spPr bwMode="auto">
          <a:xfrm>
            <a:off x="3876136" y="4724400"/>
            <a:ext cx="1547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hr-HR" sz="2400" dirty="0" smtClean="0">
                <a:latin typeface="+mn-lt"/>
              </a:rPr>
              <a:t>240 : 20 =?</a:t>
            </a:r>
            <a:endParaRPr lang="en-US" sz="2400" dirty="0">
              <a:latin typeface="+mn-lt"/>
            </a:endParaRPr>
          </a:p>
        </p:txBody>
      </p:sp>
      <p:sp>
        <p:nvSpPr>
          <p:cNvPr id="6" name="Zaobljeni pravokutnik 5"/>
          <p:cNvSpPr/>
          <p:nvPr/>
        </p:nvSpPr>
        <p:spPr>
          <a:xfrm>
            <a:off x="1162050" y="2209800"/>
            <a:ext cx="6819900" cy="2019257"/>
          </a:xfrm>
          <a:prstGeom prst="roundRect">
            <a:avLst/>
          </a:prstGeom>
          <a:noFill/>
          <a:ln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hr-HR" sz="2400" dirty="0" smtClean="0">
                <a:solidFill>
                  <a:schemeClr val="tx1"/>
                </a:solidFill>
              </a:rPr>
              <a:t>U prve razrede nekog grada upisano je 240 učenika.</a:t>
            </a:r>
          </a:p>
          <a:p>
            <a:pPr eaLnBrk="1" hangingPunct="1">
              <a:defRPr/>
            </a:pPr>
            <a:r>
              <a:rPr lang="hr-HR" sz="2400" dirty="0" smtClean="0">
                <a:solidFill>
                  <a:schemeClr val="tx1"/>
                </a:solidFill>
              </a:rPr>
              <a:t>U svakom je odjeljenju 20 učenika.</a:t>
            </a:r>
          </a:p>
          <a:p>
            <a:pPr eaLnBrk="1" hangingPunct="1">
              <a:defRPr/>
            </a:pPr>
            <a:r>
              <a:rPr lang="hr-HR" sz="2400" dirty="0" smtClean="0">
                <a:solidFill>
                  <a:schemeClr val="tx1"/>
                </a:solidFill>
              </a:rPr>
              <a:t>Koliko je odjeljenja upisano?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77" y="-85867"/>
            <a:ext cx="9144000" cy="6858000"/>
          </a:xfrm>
          <a:prstGeom prst="rect">
            <a:avLst/>
          </a:prstGeom>
        </p:spPr>
      </p:pic>
      <p:sp>
        <p:nvSpPr>
          <p:cNvPr id="9219" name="Naslov 1"/>
          <p:cNvSpPr>
            <a:spLocks noGrp="1"/>
          </p:cNvSpPr>
          <p:nvPr>
            <p:ph type="title" idx="4294967295"/>
          </p:nvPr>
        </p:nvSpPr>
        <p:spPr>
          <a:xfrm>
            <a:off x="451023" y="361925"/>
            <a:ext cx="8229600" cy="401232"/>
          </a:xfrm>
        </p:spPr>
        <p:txBody>
          <a:bodyPr/>
          <a:lstStyle/>
          <a:p>
            <a:pPr eaLnBrk="1" hangingPunct="1"/>
            <a:r>
              <a:rPr lang="hr-HR" altLang="x-none" sz="2800" dirty="0" smtClean="0">
                <a:solidFill>
                  <a:schemeClr val="bg1"/>
                </a:solidFill>
              </a:rPr>
              <a:t>PISANO DIJELJENJE   (240 : 20)</a:t>
            </a:r>
            <a:endParaRPr lang="en-US" altLang="x-none" sz="2800" dirty="0" smtClean="0">
              <a:solidFill>
                <a:schemeClr val="bg1"/>
              </a:solidFill>
            </a:endParaRPr>
          </a:p>
        </p:txBody>
      </p:sp>
      <p:sp>
        <p:nvSpPr>
          <p:cNvPr id="5124" name="TekstniOkvir 7"/>
          <p:cNvSpPr txBox="1">
            <a:spLocks noChangeArrowheads="1"/>
          </p:cNvSpPr>
          <p:nvPr/>
        </p:nvSpPr>
        <p:spPr bwMode="auto">
          <a:xfrm>
            <a:off x="555533" y="1302520"/>
            <a:ext cx="6324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hr-HR" sz="2000" dirty="0" smtClean="0">
                <a:latin typeface="+mn-lt"/>
              </a:rPr>
              <a:t>Dijelimo u </a:t>
            </a:r>
            <a:r>
              <a:rPr lang="hr-HR" sz="2000" dirty="0">
                <a:latin typeface="+mn-lt"/>
              </a:rPr>
              <a:t>tablici mjesnih vrijednosti. </a:t>
            </a:r>
          </a:p>
        </p:txBody>
      </p:sp>
      <p:graphicFrame>
        <p:nvGraphicFramePr>
          <p:cNvPr id="11" name="Tablic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915416"/>
              </p:ext>
            </p:extLst>
          </p:nvPr>
        </p:nvGraphicFramePr>
        <p:xfrm>
          <a:off x="692155" y="2017230"/>
          <a:ext cx="1136645" cy="1884611"/>
        </p:xfrm>
        <a:graphic>
          <a:graphicData uri="http://schemas.openxmlformats.org/drawingml/2006/table">
            <a:tbl>
              <a:tblPr/>
              <a:tblGrid>
                <a:gridCol w="374645"/>
                <a:gridCol w="381000"/>
                <a:gridCol w="381000"/>
              </a:tblGrid>
              <a:tr h="3606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 S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Times New Roman"/>
                        </a:rPr>
                        <a:t> D</a:t>
                      </a:r>
                      <a:endParaRPr lang="en-US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5A7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Times New Roman"/>
                        </a:rPr>
                        <a:t>  J</a:t>
                      </a:r>
                      <a:endParaRPr lang="en-US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394B2"/>
                    </a:solidFill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hr-HR" sz="20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 2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endParaRPr lang="en-US" sz="20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 4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2000" dirty="0" smtClean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2000" dirty="0" smtClean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en-US" sz="20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 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2000" baseline="0" dirty="0" smtClean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2000" baseline="0" dirty="0" smtClean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2000" baseline="0" dirty="0" smtClean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kstniOkvir 12"/>
          <p:cNvSpPr txBox="1"/>
          <p:nvPr/>
        </p:nvSpPr>
        <p:spPr>
          <a:xfrm>
            <a:off x="3717833" y="3166846"/>
            <a:ext cx="519756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hr-HR" sz="1600" dirty="0" smtClean="0">
                <a:latin typeface="+mn-lt"/>
              </a:rPr>
              <a:t>Dijelimo desetice:</a:t>
            </a:r>
          </a:p>
          <a:p>
            <a:pPr eaLnBrk="1" hangingPunct="1">
              <a:defRPr/>
            </a:pPr>
            <a:r>
              <a:rPr lang="hr-HR" sz="1600" dirty="0" smtClean="0">
                <a:latin typeface="+mn-lt"/>
              </a:rPr>
              <a:t>24 D : 20 = 1 D. </a:t>
            </a:r>
          </a:p>
          <a:p>
            <a:pPr eaLnBrk="1" hangingPunct="1">
              <a:defRPr/>
            </a:pPr>
            <a:r>
              <a:rPr lang="hr-HR" sz="1600" dirty="0" smtClean="0">
                <a:latin typeface="+mn-lt"/>
              </a:rPr>
              <a:t>1 D · 20 = 20 D. </a:t>
            </a:r>
          </a:p>
          <a:p>
            <a:pPr eaLnBrk="1" hangingPunct="1">
              <a:defRPr/>
            </a:pPr>
            <a:r>
              <a:rPr lang="hr-HR" sz="1600" dirty="0" smtClean="0">
                <a:latin typeface="+mn-lt"/>
              </a:rPr>
              <a:t>24 D – 20 D = 4 D.</a:t>
            </a:r>
          </a:p>
          <a:p>
            <a:pPr eaLnBrk="1" hangingPunct="1">
              <a:defRPr/>
            </a:pPr>
            <a:r>
              <a:rPr lang="hr-HR" sz="1600" dirty="0" smtClean="0">
                <a:latin typeface="+mn-lt"/>
              </a:rPr>
              <a:t>Razlici desetica pripisujemo 0 J. 4 D i 0 J = </a:t>
            </a:r>
            <a:r>
              <a:rPr lang="hr-HR" sz="1600" dirty="0" smtClean="0">
                <a:solidFill>
                  <a:srgbClr val="0070C0"/>
                </a:solidFill>
                <a:latin typeface="+mn-lt"/>
              </a:rPr>
              <a:t>40 J.</a:t>
            </a:r>
          </a:p>
        </p:txBody>
      </p:sp>
      <p:sp>
        <p:nvSpPr>
          <p:cNvPr id="5142" name="TekstniOkvir 8"/>
          <p:cNvSpPr txBox="1">
            <a:spLocks noChangeArrowheads="1"/>
          </p:cNvSpPr>
          <p:nvPr/>
        </p:nvSpPr>
        <p:spPr bwMode="auto">
          <a:xfrm>
            <a:off x="3717833" y="4497586"/>
            <a:ext cx="519756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hr-HR" sz="1600" dirty="0" smtClean="0">
                <a:latin typeface="+mn-lt"/>
              </a:rPr>
              <a:t>Dijelimo jedinice:</a:t>
            </a:r>
          </a:p>
          <a:p>
            <a:pPr eaLnBrk="1" hangingPunct="1">
              <a:defRPr/>
            </a:pPr>
            <a:r>
              <a:rPr lang="hr-HR" sz="1600" dirty="0" smtClean="0">
                <a:latin typeface="+mn-lt"/>
              </a:rPr>
              <a:t>40 J : 20 = 2 J. </a:t>
            </a:r>
          </a:p>
          <a:p>
            <a:pPr eaLnBrk="1" hangingPunct="1">
              <a:defRPr/>
            </a:pPr>
            <a:r>
              <a:rPr lang="hr-HR" sz="1600" dirty="0" smtClean="0">
                <a:latin typeface="+mn-lt"/>
              </a:rPr>
              <a:t>2 J · 20 = 40 J. </a:t>
            </a:r>
          </a:p>
          <a:p>
            <a:pPr eaLnBrk="1" hangingPunct="1">
              <a:defRPr/>
            </a:pPr>
            <a:r>
              <a:rPr lang="hr-HR" sz="1600" dirty="0" smtClean="0">
                <a:latin typeface="+mn-lt"/>
              </a:rPr>
              <a:t>40 J – 40 J = 0 J.</a:t>
            </a:r>
          </a:p>
        </p:txBody>
      </p:sp>
      <p:sp>
        <p:nvSpPr>
          <p:cNvPr id="5143" name="TekstniOkvir 9"/>
          <p:cNvSpPr txBox="1">
            <a:spLocks noChangeArrowheads="1"/>
          </p:cNvSpPr>
          <p:nvPr/>
        </p:nvSpPr>
        <p:spPr bwMode="auto">
          <a:xfrm>
            <a:off x="729049" y="6052139"/>
            <a:ext cx="34092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hr-HR" sz="2000" dirty="0" smtClean="0">
                <a:latin typeface="+mn-lt"/>
              </a:rPr>
              <a:t>Upisano je 12 razrednih odjela.</a:t>
            </a:r>
            <a:endParaRPr lang="en-US" sz="2400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16309" y="2357806"/>
            <a:ext cx="702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>
                <a:latin typeface="+mn-lt"/>
              </a:rPr>
              <a:t>: 20 =</a:t>
            </a:r>
            <a:endParaRPr lang="hr-HR" dirty="0">
              <a:latin typeface="+mn-lt"/>
            </a:endParaRPr>
          </a:p>
        </p:txBody>
      </p:sp>
      <p:graphicFrame>
        <p:nvGraphicFramePr>
          <p:cNvPr id="26" name="Tablic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5873559"/>
              </p:ext>
            </p:extLst>
          </p:nvPr>
        </p:nvGraphicFramePr>
        <p:xfrm>
          <a:off x="2464564" y="2024818"/>
          <a:ext cx="820014" cy="767682"/>
        </p:xfrm>
        <a:graphic>
          <a:graphicData uri="http://schemas.openxmlformats.org/drawingml/2006/table">
            <a:tbl>
              <a:tblPr/>
              <a:tblGrid>
                <a:gridCol w="412052"/>
                <a:gridCol w="407962"/>
              </a:tblGrid>
              <a:tr h="3569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Times New Roman"/>
                        </a:rPr>
                        <a:t> D</a:t>
                      </a:r>
                      <a:endParaRPr lang="en-US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5A7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Times New Roman"/>
                        </a:rPr>
                        <a:t>  J</a:t>
                      </a:r>
                      <a:endParaRPr lang="en-US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394B2"/>
                    </a:solidFill>
                  </a:tcPr>
                </a:tc>
              </a:tr>
              <a:tr h="4107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en-US" sz="20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717833" y="2050471"/>
            <a:ext cx="575006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 smtClean="0">
                <a:latin typeface="+mn-lt"/>
              </a:rPr>
              <a:t>Dijelimo stotice:</a:t>
            </a:r>
          </a:p>
          <a:p>
            <a:r>
              <a:rPr lang="hr-HR" sz="1600" dirty="0" smtClean="0">
                <a:latin typeface="+mn-lt"/>
              </a:rPr>
              <a:t>2 S : 20 = ?</a:t>
            </a:r>
          </a:p>
          <a:p>
            <a:r>
              <a:rPr lang="hr-HR" sz="1600" dirty="0" smtClean="0">
                <a:latin typeface="+mn-lt"/>
              </a:rPr>
              <a:t>Vrijednost stotice djeljenika manja je od vrijednosti djelitelja.  </a:t>
            </a:r>
          </a:p>
          <a:p>
            <a:r>
              <a:rPr lang="hr-HR" sz="1600" dirty="0" smtClean="0">
                <a:latin typeface="+mn-lt"/>
              </a:rPr>
              <a:t>Zato stoticama pripisujemo 4 D. 2 S i 4 D = </a:t>
            </a:r>
            <a:r>
              <a:rPr lang="hr-HR" sz="1600" dirty="0" smtClean="0">
                <a:solidFill>
                  <a:srgbClr val="FF0000"/>
                </a:solidFill>
                <a:latin typeface="+mn-lt"/>
              </a:rPr>
              <a:t>24 D</a:t>
            </a:r>
            <a:r>
              <a:rPr lang="hr-HR" sz="1600" dirty="0" smtClean="0">
                <a:latin typeface="+mn-lt"/>
              </a:rPr>
              <a:t>.</a:t>
            </a:r>
          </a:p>
          <a:p>
            <a:endParaRPr lang="hr-HR" sz="1400" dirty="0">
              <a:latin typeface="+mn-lt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29049" y="2997038"/>
            <a:ext cx="689786" cy="82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073942" y="3581400"/>
            <a:ext cx="76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kstniOkvir 3"/>
          <p:cNvSpPr txBox="1"/>
          <p:nvPr/>
        </p:nvSpPr>
        <p:spPr>
          <a:xfrm>
            <a:off x="1466282" y="3548652"/>
            <a:ext cx="2912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 smtClean="0">
                <a:latin typeface="+mn-lt"/>
              </a:rPr>
              <a:t>0</a:t>
            </a:r>
            <a:endParaRPr lang="hr-HR" sz="2000" dirty="0">
              <a:latin typeface="+mn-lt"/>
            </a:endParaRPr>
          </a:p>
        </p:txBody>
      </p:sp>
      <p:sp>
        <p:nvSpPr>
          <p:cNvPr id="6" name="TekstniOkvir 5"/>
          <p:cNvSpPr txBox="1"/>
          <p:nvPr/>
        </p:nvSpPr>
        <p:spPr>
          <a:xfrm>
            <a:off x="2505350" y="232702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dirty="0" smtClean="0">
                <a:latin typeface="+mn-lt"/>
              </a:rPr>
              <a:t>1</a:t>
            </a:r>
            <a:endParaRPr lang="hr-HR" sz="2000" dirty="0">
              <a:latin typeface="+mn-lt"/>
            </a:endParaRPr>
          </a:p>
        </p:txBody>
      </p:sp>
      <p:sp>
        <p:nvSpPr>
          <p:cNvPr id="8" name="TekstniOkvir 7"/>
          <p:cNvSpPr txBox="1"/>
          <p:nvPr/>
        </p:nvSpPr>
        <p:spPr>
          <a:xfrm>
            <a:off x="2915774" y="232702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dirty="0" smtClean="0">
                <a:latin typeface="+mn-lt"/>
              </a:rPr>
              <a:t>2</a:t>
            </a:r>
            <a:endParaRPr lang="hr-HR" sz="2000" dirty="0">
              <a:latin typeface="+mn-lt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665103" y="2612894"/>
            <a:ext cx="753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dirty="0" smtClean="0">
                <a:latin typeface="+mn-lt"/>
              </a:rPr>
              <a:t>-2    0</a:t>
            </a:r>
            <a:endParaRPr lang="hr-HR" sz="2000" dirty="0">
              <a:latin typeface="+mn-lt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1104325" y="297559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dirty="0">
                <a:latin typeface="+mn-lt"/>
              </a:rPr>
              <a:t>4</a:t>
            </a:r>
          </a:p>
        </p:txBody>
      </p:sp>
      <p:sp>
        <p:nvSpPr>
          <p:cNvPr id="15" name="TekstniOkvir 14"/>
          <p:cNvSpPr txBox="1"/>
          <p:nvPr/>
        </p:nvSpPr>
        <p:spPr>
          <a:xfrm>
            <a:off x="1027060" y="3207593"/>
            <a:ext cx="753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dirty="0" smtClean="0">
                <a:latin typeface="+mn-lt"/>
              </a:rPr>
              <a:t>-4    0</a:t>
            </a:r>
            <a:endParaRPr lang="hr-HR" sz="2000" dirty="0">
              <a:latin typeface="+mn-lt"/>
            </a:endParaRPr>
          </a:p>
        </p:txBody>
      </p:sp>
      <p:grpSp>
        <p:nvGrpSpPr>
          <p:cNvPr id="17" name="Grupa 16"/>
          <p:cNvGrpSpPr/>
          <p:nvPr/>
        </p:nvGrpSpPr>
        <p:grpSpPr>
          <a:xfrm>
            <a:off x="1466282" y="2643225"/>
            <a:ext cx="314510" cy="723676"/>
            <a:chOff x="1466282" y="2643225"/>
            <a:chExt cx="314510" cy="723676"/>
          </a:xfrm>
        </p:grpSpPr>
        <p:cxnSp>
          <p:nvCxnSpPr>
            <p:cNvPr id="23" name="Straight Arrow Connector 22"/>
            <p:cNvCxnSpPr/>
            <p:nvPr/>
          </p:nvCxnSpPr>
          <p:spPr>
            <a:xfrm>
              <a:off x="1676400" y="2643225"/>
              <a:ext cx="0" cy="362051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kstniOkvir 15"/>
            <p:cNvSpPr txBox="1"/>
            <p:nvPr/>
          </p:nvSpPr>
          <p:spPr>
            <a:xfrm>
              <a:off x="1466282" y="2966791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2000" dirty="0" smtClean="0">
                  <a:latin typeface="+mn-lt"/>
                </a:rPr>
                <a:t>0</a:t>
              </a:r>
              <a:endParaRPr lang="hr-HR" sz="2000" dirty="0">
                <a:latin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1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001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000"/>
                            </p:stCondLst>
                            <p:childTnLst>
                              <p:par>
                                <p:cTn id="7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3" grpId="0"/>
      <p:bldP spid="4" grpId="0"/>
      <p:bldP spid="6" grpId="0"/>
      <p:bldP spid="8" grpId="0"/>
      <p:bldP spid="9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258" y="-85867"/>
            <a:ext cx="9144000" cy="6858000"/>
          </a:xfrm>
          <a:prstGeom prst="rect">
            <a:avLst/>
          </a:prstGeom>
        </p:spPr>
      </p:pic>
      <p:sp>
        <p:nvSpPr>
          <p:cNvPr id="9219" name="Naslov 1"/>
          <p:cNvSpPr>
            <a:spLocks noGrp="1"/>
          </p:cNvSpPr>
          <p:nvPr>
            <p:ph type="title" idx="4294967295"/>
          </p:nvPr>
        </p:nvSpPr>
        <p:spPr>
          <a:xfrm>
            <a:off x="451023" y="361925"/>
            <a:ext cx="8229600" cy="401232"/>
          </a:xfrm>
        </p:spPr>
        <p:txBody>
          <a:bodyPr/>
          <a:lstStyle/>
          <a:p>
            <a:pPr eaLnBrk="1" hangingPunct="1"/>
            <a:r>
              <a:rPr lang="hr-HR" altLang="x-none" sz="2800" dirty="0" smtClean="0">
                <a:solidFill>
                  <a:schemeClr val="bg1"/>
                </a:solidFill>
              </a:rPr>
              <a:t>PISANO DIJELJENJE   (240 : 20)</a:t>
            </a:r>
            <a:endParaRPr lang="en-US" altLang="x-none" sz="2800" dirty="0" smtClean="0">
              <a:solidFill>
                <a:schemeClr val="bg1"/>
              </a:solidFill>
            </a:endParaRPr>
          </a:p>
        </p:txBody>
      </p:sp>
      <p:sp>
        <p:nvSpPr>
          <p:cNvPr id="5124" name="TekstniOkvir 7"/>
          <p:cNvSpPr txBox="1">
            <a:spLocks noChangeArrowheads="1"/>
          </p:cNvSpPr>
          <p:nvPr/>
        </p:nvSpPr>
        <p:spPr bwMode="auto">
          <a:xfrm>
            <a:off x="555533" y="1302520"/>
            <a:ext cx="6324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hr-HR" sz="2000" dirty="0" smtClean="0">
                <a:latin typeface="+mn-lt"/>
              </a:rPr>
              <a:t>Dijelimo u </a:t>
            </a:r>
            <a:r>
              <a:rPr lang="hr-HR" sz="2000" dirty="0">
                <a:latin typeface="+mn-lt"/>
              </a:rPr>
              <a:t>tablici mjesnih vrijednosti. </a:t>
            </a:r>
          </a:p>
        </p:txBody>
      </p:sp>
      <p:sp>
        <p:nvSpPr>
          <p:cNvPr id="13" name="TekstniOkvir 12"/>
          <p:cNvSpPr txBox="1"/>
          <p:nvPr/>
        </p:nvSpPr>
        <p:spPr>
          <a:xfrm>
            <a:off x="3717833" y="3166846"/>
            <a:ext cx="519756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hr-HR" sz="1600" dirty="0" smtClean="0">
                <a:latin typeface="+mn-lt"/>
              </a:rPr>
              <a:t>Dijelimo desetice:</a:t>
            </a:r>
          </a:p>
          <a:p>
            <a:pPr eaLnBrk="1" hangingPunct="1">
              <a:defRPr/>
            </a:pPr>
            <a:r>
              <a:rPr lang="hr-HR" sz="1600" dirty="0" smtClean="0">
                <a:latin typeface="+mn-lt"/>
              </a:rPr>
              <a:t>24 D : 20 = 1 D. </a:t>
            </a:r>
          </a:p>
          <a:p>
            <a:pPr eaLnBrk="1" hangingPunct="1">
              <a:defRPr/>
            </a:pPr>
            <a:r>
              <a:rPr lang="hr-HR" sz="1600" dirty="0" smtClean="0">
                <a:latin typeface="+mn-lt"/>
              </a:rPr>
              <a:t>1 D · 20 = 20 D. </a:t>
            </a:r>
          </a:p>
          <a:p>
            <a:pPr eaLnBrk="1" hangingPunct="1">
              <a:defRPr/>
            </a:pPr>
            <a:r>
              <a:rPr lang="hr-HR" sz="1600" dirty="0" smtClean="0">
                <a:latin typeface="+mn-lt"/>
              </a:rPr>
              <a:t>24 D – 20 D = 4 D.</a:t>
            </a:r>
          </a:p>
          <a:p>
            <a:pPr eaLnBrk="1" hangingPunct="1">
              <a:defRPr/>
            </a:pPr>
            <a:r>
              <a:rPr lang="hr-HR" sz="1600" dirty="0" smtClean="0">
                <a:latin typeface="+mn-lt"/>
              </a:rPr>
              <a:t>Razlici desetica pripisujemo 0 J. 4 D i 0 J = </a:t>
            </a:r>
            <a:r>
              <a:rPr lang="hr-HR" sz="1600" dirty="0" smtClean="0">
                <a:solidFill>
                  <a:srgbClr val="0070C0"/>
                </a:solidFill>
                <a:latin typeface="+mn-lt"/>
              </a:rPr>
              <a:t>40 J.</a:t>
            </a:r>
          </a:p>
        </p:txBody>
      </p:sp>
      <p:sp>
        <p:nvSpPr>
          <p:cNvPr id="5142" name="TekstniOkvir 8"/>
          <p:cNvSpPr txBox="1">
            <a:spLocks noChangeArrowheads="1"/>
          </p:cNvSpPr>
          <p:nvPr/>
        </p:nvSpPr>
        <p:spPr bwMode="auto">
          <a:xfrm>
            <a:off x="3717833" y="4497586"/>
            <a:ext cx="519756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hr-HR" sz="1600" dirty="0" smtClean="0">
                <a:latin typeface="+mn-lt"/>
              </a:rPr>
              <a:t>Dijelimo jedinice:</a:t>
            </a:r>
          </a:p>
          <a:p>
            <a:pPr eaLnBrk="1" hangingPunct="1">
              <a:defRPr/>
            </a:pPr>
            <a:r>
              <a:rPr lang="hr-HR" sz="1600" dirty="0" smtClean="0">
                <a:latin typeface="+mn-lt"/>
              </a:rPr>
              <a:t>40 J : 20 = 2 J. </a:t>
            </a:r>
          </a:p>
          <a:p>
            <a:pPr eaLnBrk="1" hangingPunct="1">
              <a:defRPr/>
            </a:pPr>
            <a:r>
              <a:rPr lang="hr-HR" sz="1600" dirty="0" smtClean="0">
                <a:latin typeface="+mn-lt"/>
              </a:rPr>
              <a:t>2 J · 20 = 40 J. </a:t>
            </a:r>
          </a:p>
          <a:p>
            <a:pPr eaLnBrk="1" hangingPunct="1">
              <a:defRPr/>
            </a:pPr>
            <a:r>
              <a:rPr lang="hr-HR" sz="1600" dirty="0" smtClean="0">
                <a:latin typeface="+mn-lt"/>
              </a:rPr>
              <a:t>40 J – 40 J = 0 J.</a:t>
            </a:r>
          </a:p>
        </p:txBody>
      </p:sp>
      <p:sp>
        <p:nvSpPr>
          <p:cNvPr id="5143" name="TekstniOkvir 9"/>
          <p:cNvSpPr txBox="1">
            <a:spLocks noChangeArrowheads="1"/>
          </p:cNvSpPr>
          <p:nvPr/>
        </p:nvSpPr>
        <p:spPr bwMode="auto">
          <a:xfrm>
            <a:off x="729049" y="6052139"/>
            <a:ext cx="34092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hr-HR" sz="2000" dirty="0" smtClean="0">
                <a:latin typeface="+mn-lt"/>
              </a:rPr>
              <a:t>Upisano je 12 razrednih odjela.</a:t>
            </a:r>
            <a:endParaRPr lang="en-US" sz="2400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55290" y="2838708"/>
            <a:ext cx="7280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>
                <a:latin typeface="+mn-lt"/>
              </a:rPr>
              <a:t>: </a:t>
            </a:r>
            <a:r>
              <a:rPr lang="hr-HR" sz="2000" dirty="0" smtClean="0">
                <a:latin typeface="+mn-lt"/>
              </a:rPr>
              <a:t>20</a:t>
            </a:r>
            <a:r>
              <a:rPr lang="hr-HR" dirty="0" smtClean="0">
                <a:latin typeface="+mn-lt"/>
              </a:rPr>
              <a:t> =</a:t>
            </a:r>
            <a:endParaRPr lang="hr-HR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17833" y="2050471"/>
            <a:ext cx="575006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 smtClean="0">
                <a:latin typeface="+mn-lt"/>
              </a:rPr>
              <a:t>Dijelimo stotice:</a:t>
            </a:r>
          </a:p>
          <a:p>
            <a:r>
              <a:rPr lang="hr-HR" sz="1600" dirty="0" smtClean="0">
                <a:latin typeface="+mn-lt"/>
              </a:rPr>
              <a:t>2 S : 20 = ?</a:t>
            </a:r>
          </a:p>
          <a:p>
            <a:r>
              <a:rPr lang="hr-HR" sz="1600" dirty="0" smtClean="0">
                <a:latin typeface="+mn-lt"/>
              </a:rPr>
              <a:t>Vrijednost stotice djeljenika manja je od vrijednosti djelitelja.  </a:t>
            </a:r>
          </a:p>
          <a:p>
            <a:r>
              <a:rPr lang="hr-HR" sz="1600" dirty="0" smtClean="0">
                <a:latin typeface="+mn-lt"/>
              </a:rPr>
              <a:t>Zato stoticama pripisujemo 4 D. 2 S i 4 D = </a:t>
            </a:r>
            <a:r>
              <a:rPr lang="hr-HR" sz="1600" dirty="0" smtClean="0">
                <a:solidFill>
                  <a:srgbClr val="FF0000"/>
                </a:solidFill>
                <a:latin typeface="+mn-lt"/>
              </a:rPr>
              <a:t>24 D</a:t>
            </a:r>
            <a:r>
              <a:rPr lang="hr-HR" sz="1600" dirty="0" smtClean="0">
                <a:latin typeface="+mn-lt"/>
              </a:rPr>
              <a:t>.</a:t>
            </a:r>
          </a:p>
          <a:p>
            <a:endParaRPr lang="hr-HR" sz="1400" dirty="0">
              <a:latin typeface="+mn-lt"/>
            </a:endParaRPr>
          </a:p>
        </p:txBody>
      </p:sp>
      <p:sp>
        <p:nvSpPr>
          <p:cNvPr id="16" name="TekstniOkvir 15"/>
          <p:cNvSpPr txBox="1"/>
          <p:nvPr/>
        </p:nvSpPr>
        <p:spPr>
          <a:xfrm>
            <a:off x="5029200" y="6135196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r-HR" sz="2000" dirty="0">
              <a:latin typeface="+mn-lt"/>
            </a:endParaRPr>
          </a:p>
        </p:txBody>
      </p:sp>
      <p:graphicFrame>
        <p:nvGraphicFramePr>
          <p:cNvPr id="24" name="Tablica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155430"/>
              </p:ext>
            </p:extLst>
          </p:nvPr>
        </p:nvGraphicFramePr>
        <p:xfrm>
          <a:off x="652946" y="2397487"/>
          <a:ext cx="1223457" cy="2070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19"/>
                <a:gridCol w="407819"/>
                <a:gridCol w="407819"/>
              </a:tblGrid>
              <a:tr h="454956"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/>
                        <a:t>S</a:t>
                      </a:r>
                      <a:endParaRPr lang="hr-HR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/>
                        <a:t>D</a:t>
                      </a:r>
                      <a:endParaRPr lang="hr-HR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5A7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/>
                        <a:t>J</a:t>
                      </a:r>
                      <a:endParaRPr lang="hr-HR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394B2"/>
                    </a:solidFill>
                  </a:tcPr>
                </a:tc>
              </a:tr>
              <a:tr h="148584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r-H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</a:t>
                      </a:r>
                    </a:p>
                    <a:p>
                      <a:pPr marL="0" algn="ctr" defTabSz="914400" rtl="0" eaLnBrk="1" latinLnBrk="0" hangingPunct="1"/>
                      <a:endParaRPr lang="hr-HR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hr-HR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hr-HR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hr-HR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r-H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</a:t>
                      </a:r>
                    </a:p>
                    <a:p>
                      <a:pPr marL="0" algn="ctr" defTabSz="914400" rtl="0" eaLnBrk="1" latinLnBrk="0" hangingPunct="1"/>
                      <a:endParaRPr lang="hr-HR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hr-H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algn="ctr" defTabSz="914400" rtl="0" eaLnBrk="1" latinLnBrk="0" hangingPunct="1"/>
                      <a:endParaRPr lang="hr-HR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hr-HR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r-HR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  <a:p>
                      <a:pPr marL="0" algn="ctr" defTabSz="914400" rtl="0" eaLnBrk="1" latinLnBrk="0" hangingPunct="1"/>
                      <a:endParaRPr lang="hr-HR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hr-HR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hr-HR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hr-HR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9218" name="Ravni poveznik 9217"/>
          <p:cNvCxnSpPr/>
          <p:nvPr/>
        </p:nvCxnSpPr>
        <p:spPr>
          <a:xfrm>
            <a:off x="642726" y="3505200"/>
            <a:ext cx="8481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22" name="Ravni poveznik 9221"/>
          <p:cNvCxnSpPr/>
          <p:nvPr/>
        </p:nvCxnSpPr>
        <p:spPr>
          <a:xfrm>
            <a:off x="1066800" y="4114800"/>
            <a:ext cx="83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Tablica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906995"/>
              </p:ext>
            </p:extLst>
          </p:nvPr>
        </p:nvGraphicFramePr>
        <p:xfrm>
          <a:off x="2538878" y="2402231"/>
          <a:ext cx="826652" cy="871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326"/>
                <a:gridCol w="413326"/>
              </a:tblGrid>
              <a:tr h="435848"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/>
                        <a:t>D</a:t>
                      </a:r>
                      <a:endParaRPr lang="hr-HR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5A7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/>
                        <a:t>J</a:t>
                      </a:r>
                      <a:endParaRPr lang="hr-HR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394B2"/>
                    </a:solidFill>
                  </a:tcPr>
                </a:tc>
              </a:tr>
              <a:tr h="43584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hr-HR" sz="2000" kern="1200" dirty="0">
                        <a:solidFill>
                          <a:srgbClr val="F05A7E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hr-HR" sz="2000" kern="1200" dirty="0">
                        <a:solidFill>
                          <a:srgbClr val="2394B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kstniOkvir 5"/>
          <p:cNvSpPr txBox="1"/>
          <p:nvPr/>
        </p:nvSpPr>
        <p:spPr>
          <a:xfrm>
            <a:off x="2538878" y="2864106"/>
            <a:ext cx="4236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 smtClean="0">
                <a:latin typeface="+mn-lt"/>
              </a:rPr>
              <a:t>1</a:t>
            </a:r>
            <a:endParaRPr lang="hr-HR" sz="2000" dirty="0">
              <a:latin typeface="+mn-lt"/>
            </a:endParaRPr>
          </a:p>
        </p:txBody>
      </p:sp>
      <p:sp>
        <p:nvSpPr>
          <p:cNvPr id="8" name="TekstniOkvir 7"/>
          <p:cNvSpPr txBox="1"/>
          <p:nvPr/>
        </p:nvSpPr>
        <p:spPr>
          <a:xfrm>
            <a:off x="2986960" y="285801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dirty="0" smtClean="0">
                <a:latin typeface="+mn-lt"/>
              </a:rPr>
              <a:t>2</a:t>
            </a:r>
            <a:endParaRPr lang="hr-HR" sz="2000" dirty="0">
              <a:latin typeface="+mn-lt"/>
            </a:endParaRPr>
          </a:p>
        </p:txBody>
      </p:sp>
      <p:sp>
        <p:nvSpPr>
          <p:cNvPr id="9226" name="TekstniOkvir 9225"/>
          <p:cNvSpPr txBox="1"/>
          <p:nvPr/>
        </p:nvSpPr>
        <p:spPr>
          <a:xfrm>
            <a:off x="642726" y="3105090"/>
            <a:ext cx="811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dirty="0" smtClean="0">
                <a:latin typeface="+mn-lt"/>
              </a:rPr>
              <a:t>-2     0</a:t>
            </a:r>
            <a:endParaRPr lang="hr-HR" sz="2000" dirty="0">
              <a:latin typeface="+mn-lt"/>
            </a:endParaRPr>
          </a:p>
        </p:txBody>
      </p:sp>
      <p:sp>
        <p:nvSpPr>
          <p:cNvPr id="9227" name="TekstniOkvir 9226"/>
          <p:cNvSpPr txBox="1"/>
          <p:nvPr/>
        </p:nvSpPr>
        <p:spPr>
          <a:xfrm>
            <a:off x="1066800" y="3714690"/>
            <a:ext cx="7537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 smtClean="0">
                <a:latin typeface="+mn-lt"/>
              </a:rPr>
              <a:t>-4    0</a:t>
            </a:r>
            <a:endParaRPr lang="hr-HR" sz="2000" dirty="0">
              <a:latin typeface="+mn-lt"/>
            </a:endParaRPr>
          </a:p>
        </p:txBody>
      </p:sp>
      <p:sp>
        <p:nvSpPr>
          <p:cNvPr id="9228" name="TekstniOkvir 9227"/>
          <p:cNvSpPr txBox="1"/>
          <p:nvPr/>
        </p:nvSpPr>
        <p:spPr>
          <a:xfrm>
            <a:off x="1137854" y="344674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dirty="0" smtClean="0">
                <a:latin typeface="+mn-lt"/>
              </a:rPr>
              <a:t>4</a:t>
            </a:r>
            <a:endParaRPr lang="hr-HR" sz="2000" dirty="0">
              <a:latin typeface="+mn-lt"/>
            </a:endParaRPr>
          </a:p>
        </p:txBody>
      </p:sp>
      <p:sp>
        <p:nvSpPr>
          <p:cNvPr id="9229" name="TekstniOkvir 9228"/>
          <p:cNvSpPr txBox="1"/>
          <p:nvPr/>
        </p:nvSpPr>
        <p:spPr>
          <a:xfrm>
            <a:off x="1506924" y="34399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dirty="0" smtClean="0">
                <a:latin typeface="+mn-lt"/>
              </a:rPr>
              <a:t>0</a:t>
            </a:r>
            <a:endParaRPr lang="hr-HR" sz="2000" dirty="0">
              <a:latin typeface="+mn-lt"/>
            </a:endParaRPr>
          </a:p>
        </p:txBody>
      </p:sp>
      <p:cxnSp>
        <p:nvCxnSpPr>
          <p:cNvPr id="9231" name="Ravni poveznik sa strelicom 9230"/>
          <p:cNvCxnSpPr/>
          <p:nvPr/>
        </p:nvCxnSpPr>
        <p:spPr>
          <a:xfrm>
            <a:off x="1676400" y="3166846"/>
            <a:ext cx="0" cy="338354"/>
          </a:xfrm>
          <a:prstGeom prst="straightConnector1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33" name="TekstniOkvir 9232"/>
          <p:cNvSpPr txBox="1"/>
          <p:nvPr/>
        </p:nvSpPr>
        <p:spPr>
          <a:xfrm>
            <a:off x="1506022" y="408073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dirty="0" smtClean="0">
                <a:latin typeface="+mn-lt"/>
              </a:rPr>
              <a:t>0</a:t>
            </a:r>
            <a:endParaRPr lang="hr-HR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972811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1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001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3" grpId="0"/>
      <p:bldP spid="6" grpId="0"/>
      <p:bldP spid="8" grpId="0"/>
      <p:bldP spid="9226" grpId="0"/>
      <p:bldP spid="9227" grpId="0"/>
      <p:bldP spid="9228" grpId="0"/>
      <p:bldP spid="9229" grpId="0"/>
      <p:bldP spid="92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219" name="Naslov 1"/>
          <p:cNvSpPr>
            <a:spLocks noGrp="1"/>
          </p:cNvSpPr>
          <p:nvPr>
            <p:ph type="title" idx="4294967295"/>
          </p:nvPr>
        </p:nvSpPr>
        <p:spPr>
          <a:xfrm>
            <a:off x="451023" y="380999"/>
            <a:ext cx="8229600" cy="496409"/>
          </a:xfrm>
        </p:spPr>
        <p:txBody>
          <a:bodyPr/>
          <a:lstStyle/>
          <a:p>
            <a:pPr eaLnBrk="1" hangingPunct="1"/>
            <a:r>
              <a:rPr lang="hr-HR" altLang="x-none" sz="2800" dirty="0" smtClean="0">
                <a:solidFill>
                  <a:schemeClr val="bg1"/>
                </a:solidFill>
              </a:rPr>
              <a:t>PISANO DIJELJENJE   (240 : 20)</a:t>
            </a:r>
            <a:endParaRPr lang="en-US" altLang="x-none" sz="2800" dirty="0" smtClean="0">
              <a:solidFill>
                <a:schemeClr val="bg1"/>
              </a:solidFill>
            </a:endParaRPr>
          </a:p>
        </p:txBody>
      </p:sp>
      <p:sp>
        <p:nvSpPr>
          <p:cNvPr id="5124" name="TekstniOkvir 7"/>
          <p:cNvSpPr txBox="1">
            <a:spLocks noChangeArrowheads="1"/>
          </p:cNvSpPr>
          <p:nvPr/>
        </p:nvSpPr>
        <p:spPr bwMode="auto">
          <a:xfrm>
            <a:off x="1076745" y="1691200"/>
            <a:ext cx="28734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hr-HR" sz="2000" dirty="0" smtClean="0">
                <a:latin typeface="+mn-lt"/>
              </a:rPr>
              <a:t>Dijelimo na kraći način. </a:t>
            </a:r>
            <a:endParaRPr lang="hr-HR" sz="2000" dirty="0">
              <a:latin typeface="+mn-lt"/>
            </a:endParaRPr>
          </a:p>
        </p:txBody>
      </p:sp>
      <p:sp>
        <p:nvSpPr>
          <p:cNvPr id="13" name="TekstniOkvir 12"/>
          <p:cNvSpPr txBox="1"/>
          <p:nvPr/>
        </p:nvSpPr>
        <p:spPr>
          <a:xfrm>
            <a:off x="3631169" y="2917306"/>
            <a:ext cx="429363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hr-HR" dirty="0" smtClean="0">
                <a:latin typeface="+mn-lt"/>
              </a:rPr>
              <a:t>24 podijeljeno s 20 je približno 1. </a:t>
            </a:r>
          </a:p>
          <a:p>
            <a:pPr eaLnBrk="1" hangingPunct="1">
              <a:defRPr/>
            </a:pPr>
            <a:r>
              <a:rPr lang="hr-HR" dirty="0" smtClean="0">
                <a:latin typeface="+mn-lt"/>
              </a:rPr>
              <a:t>1 puta 20 je 20. </a:t>
            </a:r>
          </a:p>
          <a:p>
            <a:pPr eaLnBrk="1" hangingPunct="1">
              <a:defRPr/>
            </a:pPr>
            <a:r>
              <a:rPr lang="hr-HR" dirty="0" smtClean="0">
                <a:latin typeface="+mn-lt"/>
              </a:rPr>
              <a:t>24 manje 20 je 4. Pripisujemo 0.</a:t>
            </a:r>
          </a:p>
        </p:txBody>
      </p:sp>
      <p:sp>
        <p:nvSpPr>
          <p:cNvPr id="5142" name="TekstniOkvir 8"/>
          <p:cNvSpPr txBox="1">
            <a:spLocks noChangeArrowheads="1"/>
          </p:cNvSpPr>
          <p:nvPr/>
        </p:nvSpPr>
        <p:spPr bwMode="auto">
          <a:xfrm>
            <a:off x="3664697" y="3989014"/>
            <a:ext cx="479350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hr-HR" dirty="0" smtClean="0">
                <a:latin typeface="+mn-lt"/>
              </a:rPr>
              <a:t>40 podijeljeno s 20 je je 2. </a:t>
            </a:r>
          </a:p>
          <a:p>
            <a:pPr eaLnBrk="1" hangingPunct="1">
              <a:defRPr/>
            </a:pPr>
            <a:r>
              <a:rPr lang="hr-HR" dirty="0" smtClean="0">
                <a:latin typeface="+mn-lt"/>
              </a:rPr>
              <a:t>2 puta 20 je 40. </a:t>
            </a:r>
          </a:p>
          <a:p>
            <a:pPr eaLnBrk="1" hangingPunct="1">
              <a:defRPr/>
            </a:pPr>
            <a:r>
              <a:rPr lang="hr-HR" dirty="0" smtClean="0">
                <a:latin typeface="+mn-lt"/>
              </a:rPr>
              <a:t>40 manje 40 je 0.</a:t>
            </a:r>
          </a:p>
          <a:p>
            <a:pPr eaLnBrk="1" hangingPunct="1">
              <a:defRPr/>
            </a:pPr>
            <a:endParaRPr lang="hr-HR" dirty="0">
              <a:latin typeface="+mn-lt"/>
            </a:endParaRPr>
          </a:p>
          <a:p>
            <a:pPr eaLnBrk="1" hangingPunct="1">
              <a:defRPr/>
            </a:pPr>
            <a:r>
              <a:rPr lang="hr-HR" dirty="0" smtClean="0">
                <a:latin typeface="+mn-lt"/>
              </a:rPr>
              <a:t>240 podijeljeno s 20 je 12.</a:t>
            </a:r>
            <a:endParaRPr lang="hr-HR" dirty="0">
              <a:latin typeface="+mn-lt"/>
            </a:endParaRPr>
          </a:p>
        </p:txBody>
      </p:sp>
      <p:sp>
        <p:nvSpPr>
          <p:cNvPr id="15" name="TekstniOkvir 11"/>
          <p:cNvSpPr txBox="1">
            <a:spLocks noChangeArrowheads="1"/>
          </p:cNvSpPr>
          <p:nvPr/>
        </p:nvSpPr>
        <p:spPr bwMode="auto">
          <a:xfrm>
            <a:off x="1113321" y="2917306"/>
            <a:ext cx="211537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hr-HR" sz="2000" dirty="0" smtClean="0">
                <a:latin typeface="+mn-lt"/>
              </a:rPr>
              <a:t>   240 : 20 = </a:t>
            </a:r>
          </a:p>
          <a:p>
            <a:pPr eaLnBrk="1" hangingPunct="1">
              <a:defRPr/>
            </a:pPr>
            <a:r>
              <a:rPr lang="hr-HR" sz="2000" u="sng" dirty="0" smtClean="0">
                <a:latin typeface="+mn-lt"/>
              </a:rPr>
              <a:t>- 20</a:t>
            </a:r>
          </a:p>
          <a:p>
            <a:pPr eaLnBrk="1" hangingPunct="1">
              <a:defRPr/>
            </a:pPr>
            <a:r>
              <a:rPr lang="hr-HR" sz="2000" dirty="0" smtClean="0">
                <a:latin typeface="+mn-lt"/>
              </a:rPr>
              <a:t>     40</a:t>
            </a:r>
          </a:p>
          <a:p>
            <a:pPr eaLnBrk="1" hangingPunct="1">
              <a:defRPr/>
            </a:pPr>
            <a:r>
              <a:rPr lang="hr-HR" sz="2000" dirty="0" smtClean="0">
                <a:latin typeface="+mn-lt"/>
              </a:rPr>
              <a:t>  </a:t>
            </a:r>
            <a:r>
              <a:rPr lang="hr-HR" sz="2000" u="sng" dirty="0" smtClean="0">
                <a:latin typeface="+mn-lt"/>
              </a:rPr>
              <a:t> - 40</a:t>
            </a:r>
          </a:p>
          <a:p>
            <a:pPr eaLnBrk="1" hangingPunct="1">
              <a:defRPr/>
            </a:pPr>
            <a:r>
              <a:rPr lang="hr-HR" sz="2000" dirty="0" smtClean="0">
                <a:latin typeface="+mn-lt"/>
              </a:rPr>
              <a:t>        0</a:t>
            </a:r>
          </a:p>
          <a:p>
            <a:pPr eaLnBrk="1" hangingPunct="1">
              <a:defRPr/>
            </a:pPr>
            <a:r>
              <a:rPr lang="hr-HR" sz="2000" dirty="0">
                <a:latin typeface="+mn-lt"/>
              </a:rPr>
              <a:t> </a:t>
            </a:r>
            <a:r>
              <a:rPr lang="hr-HR" sz="2000" dirty="0" smtClean="0">
                <a:latin typeface="+mn-lt"/>
              </a:rPr>
              <a:t>  </a:t>
            </a:r>
            <a:endParaRPr lang="en-US" sz="2000" dirty="0">
              <a:latin typeface="+mn-lt"/>
            </a:endParaRPr>
          </a:p>
        </p:txBody>
      </p:sp>
      <p:sp>
        <p:nvSpPr>
          <p:cNvPr id="4" name="TekstniOkvir 3"/>
          <p:cNvSpPr txBox="1"/>
          <p:nvPr/>
        </p:nvSpPr>
        <p:spPr>
          <a:xfrm>
            <a:off x="2354451" y="290510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dirty="0" smtClean="0">
                <a:latin typeface="+mn-lt"/>
              </a:rPr>
              <a:t>1</a:t>
            </a:r>
            <a:endParaRPr lang="hr-HR" sz="2000" dirty="0">
              <a:latin typeface="+mn-lt"/>
            </a:endParaRPr>
          </a:p>
        </p:txBody>
      </p:sp>
      <p:sp>
        <p:nvSpPr>
          <p:cNvPr id="5" name="TekstniOkvir 4"/>
          <p:cNvSpPr txBox="1"/>
          <p:nvPr/>
        </p:nvSpPr>
        <p:spPr>
          <a:xfrm>
            <a:off x="2511706" y="290510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dirty="0" smtClean="0">
                <a:latin typeface="+mn-lt"/>
              </a:rPr>
              <a:t>2</a:t>
            </a:r>
            <a:endParaRPr lang="hr-HR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831043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267" name="Naslov 1"/>
          <p:cNvSpPr>
            <a:spLocks noGrp="1"/>
          </p:cNvSpPr>
          <p:nvPr>
            <p:ph type="title" idx="4294967295"/>
          </p:nvPr>
        </p:nvSpPr>
        <p:spPr>
          <a:xfrm>
            <a:off x="451023" y="495256"/>
            <a:ext cx="8229600" cy="312273"/>
          </a:xfrm>
        </p:spPr>
        <p:txBody>
          <a:bodyPr/>
          <a:lstStyle/>
          <a:p>
            <a:pPr eaLnBrk="1" hangingPunct="1"/>
            <a:r>
              <a:rPr lang="hr-HR" altLang="x-none" sz="2800" dirty="0" smtClean="0">
                <a:solidFill>
                  <a:schemeClr val="bg1"/>
                </a:solidFill>
              </a:rPr>
              <a:t>PISANO DIJELJENJE   (240 : 20)</a:t>
            </a:r>
            <a:endParaRPr lang="en-US" altLang="x-none" sz="2800" dirty="0" smtClean="0">
              <a:solidFill>
                <a:schemeClr val="bg1"/>
              </a:solidFill>
            </a:endParaRPr>
          </a:p>
        </p:txBody>
      </p:sp>
      <p:sp>
        <p:nvSpPr>
          <p:cNvPr id="6148" name="TekstniOkvir 11"/>
          <p:cNvSpPr txBox="1">
            <a:spLocks noChangeArrowheads="1"/>
          </p:cNvSpPr>
          <p:nvPr/>
        </p:nvSpPr>
        <p:spPr bwMode="auto">
          <a:xfrm>
            <a:off x="762000" y="2905102"/>
            <a:ext cx="211537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hr-HR" sz="2000" dirty="0" smtClean="0">
                <a:latin typeface="+mn-lt"/>
              </a:rPr>
              <a:t>   240 : 20 = 12</a:t>
            </a:r>
            <a:endParaRPr lang="hr-HR" sz="2000" dirty="0">
              <a:latin typeface="+mn-lt"/>
            </a:endParaRPr>
          </a:p>
          <a:p>
            <a:pPr eaLnBrk="1" hangingPunct="1">
              <a:defRPr/>
            </a:pPr>
            <a:r>
              <a:rPr lang="hr-HR" sz="2000" u="sng" dirty="0" smtClean="0">
                <a:latin typeface="+mn-lt"/>
              </a:rPr>
              <a:t>- 20</a:t>
            </a:r>
          </a:p>
          <a:p>
            <a:pPr eaLnBrk="1" hangingPunct="1">
              <a:defRPr/>
            </a:pPr>
            <a:r>
              <a:rPr lang="hr-HR" sz="2000" dirty="0" smtClean="0">
                <a:latin typeface="+mn-lt"/>
              </a:rPr>
              <a:t>     40</a:t>
            </a:r>
          </a:p>
          <a:p>
            <a:pPr eaLnBrk="1" hangingPunct="1">
              <a:defRPr/>
            </a:pPr>
            <a:r>
              <a:rPr lang="hr-HR" sz="2000" dirty="0" smtClean="0">
                <a:latin typeface="+mn-lt"/>
              </a:rPr>
              <a:t>  </a:t>
            </a:r>
            <a:r>
              <a:rPr lang="hr-HR" sz="2000" u="sng" dirty="0" smtClean="0">
                <a:latin typeface="+mn-lt"/>
              </a:rPr>
              <a:t> - 40</a:t>
            </a:r>
          </a:p>
          <a:p>
            <a:pPr eaLnBrk="1" hangingPunct="1">
              <a:defRPr/>
            </a:pPr>
            <a:r>
              <a:rPr lang="hr-HR" sz="2000" dirty="0" smtClean="0">
                <a:latin typeface="+mn-lt"/>
              </a:rPr>
              <a:t>        0</a:t>
            </a:r>
          </a:p>
          <a:p>
            <a:pPr eaLnBrk="1" hangingPunct="1">
              <a:defRPr/>
            </a:pPr>
            <a:r>
              <a:rPr lang="hr-HR" sz="2000" dirty="0">
                <a:latin typeface="+mn-lt"/>
              </a:rPr>
              <a:t> </a:t>
            </a:r>
            <a:r>
              <a:rPr lang="hr-HR" sz="2000" dirty="0" smtClean="0">
                <a:latin typeface="+mn-lt"/>
              </a:rPr>
              <a:t>  </a:t>
            </a:r>
            <a:endParaRPr lang="en-US" sz="2000" dirty="0">
              <a:latin typeface="+mn-lt"/>
            </a:endParaRPr>
          </a:p>
        </p:txBody>
      </p:sp>
      <p:sp>
        <p:nvSpPr>
          <p:cNvPr id="6150" name="TekstniOkvir 9"/>
          <p:cNvSpPr txBox="1">
            <a:spLocks noChangeArrowheads="1"/>
          </p:cNvSpPr>
          <p:nvPr/>
        </p:nvSpPr>
        <p:spPr bwMode="auto">
          <a:xfrm>
            <a:off x="3172178" y="2907161"/>
            <a:ext cx="5437129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hr-HR" sz="2000" dirty="0" smtClean="0">
                <a:latin typeface="+mn-lt"/>
              </a:rPr>
              <a:t>Kada je vrijednost stotica djeljenika manja od </a:t>
            </a:r>
          </a:p>
          <a:p>
            <a:pPr eaLnBrk="1" hangingPunct="1">
              <a:defRPr/>
            </a:pPr>
            <a:r>
              <a:rPr lang="hr-HR" sz="2000" dirty="0" smtClean="0">
                <a:latin typeface="+mn-lt"/>
              </a:rPr>
              <a:t>vrijednosti djelitelja, dijeljenje počinjemo </a:t>
            </a:r>
          </a:p>
          <a:p>
            <a:pPr eaLnBrk="1" hangingPunct="1">
              <a:defRPr/>
            </a:pPr>
            <a:r>
              <a:rPr lang="hr-HR" sz="2000" dirty="0" smtClean="0">
                <a:latin typeface="+mn-lt"/>
              </a:rPr>
              <a:t>dvoznamenkastom skupinom znamenaka </a:t>
            </a:r>
          </a:p>
          <a:p>
            <a:pPr eaLnBrk="1" hangingPunct="1">
              <a:defRPr/>
            </a:pPr>
            <a:r>
              <a:rPr lang="hr-HR" sz="2000" dirty="0" smtClean="0">
                <a:latin typeface="+mn-lt"/>
              </a:rPr>
              <a:t>koje se nalaze na najvećim mjesnim vrijednostima.</a:t>
            </a:r>
          </a:p>
          <a:p>
            <a:pPr eaLnBrk="1" hangingPunct="1">
              <a:defRPr/>
            </a:pPr>
            <a:endParaRPr lang="hr-HR" dirty="0" smtClean="0">
              <a:latin typeface="+mn-lt"/>
            </a:endParaRPr>
          </a:p>
        </p:txBody>
      </p:sp>
      <p:sp>
        <p:nvSpPr>
          <p:cNvPr id="10" name="Zaobljeni pravokutnik 5"/>
          <p:cNvSpPr/>
          <p:nvPr/>
        </p:nvSpPr>
        <p:spPr>
          <a:xfrm>
            <a:off x="2797359" y="2667000"/>
            <a:ext cx="5832083" cy="2019257"/>
          </a:xfrm>
          <a:prstGeom prst="roundRect">
            <a:avLst/>
          </a:prstGeom>
          <a:noFill/>
          <a:ln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hr-HR" sz="2400" dirty="0" smtClean="0">
              <a:solidFill>
                <a:schemeClr val="tx1"/>
              </a:solidFill>
            </a:endParaRPr>
          </a:p>
        </p:txBody>
      </p:sp>
      <p:sp>
        <p:nvSpPr>
          <p:cNvPr id="3" name="Arc 2"/>
          <p:cNvSpPr/>
          <p:nvPr/>
        </p:nvSpPr>
        <p:spPr>
          <a:xfrm rot="18565351">
            <a:off x="1016508" y="2904210"/>
            <a:ext cx="363520" cy="436111"/>
          </a:xfrm>
          <a:prstGeom prst="arc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50" grpId="0"/>
      <p:bldP spid="10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363" name="Naslov 1"/>
          <p:cNvSpPr>
            <a:spLocks noGrp="1"/>
          </p:cNvSpPr>
          <p:nvPr>
            <p:ph type="title" idx="4294967295"/>
          </p:nvPr>
        </p:nvSpPr>
        <p:spPr>
          <a:xfrm>
            <a:off x="381000" y="381000"/>
            <a:ext cx="8229600" cy="444629"/>
          </a:xfrm>
        </p:spPr>
        <p:txBody>
          <a:bodyPr/>
          <a:lstStyle/>
          <a:p>
            <a:pPr eaLnBrk="1" hangingPunct="1"/>
            <a:r>
              <a:rPr lang="hr-HR" altLang="x-none" sz="2800" dirty="0" smtClean="0">
                <a:solidFill>
                  <a:schemeClr val="bg1"/>
                </a:solidFill>
              </a:rPr>
              <a:t>Plan ploče</a:t>
            </a:r>
            <a:endParaRPr lang="en-US" altLang="x-none" sz="2800" dirty="0" smtClean="0">
              <a:solidFill>
                <a:schemeClr val="bg1"/>
              </a:solidFill>
            </a:endParaRPr>
          </a:p>
        </p:txBody>
      </p:sp>
      <p:sp>
        <p:nvSpPr>
          <p:cNvPr id="8212" name="TekstniOkvir 13"/>
          <p:cNvSpPr txBox="1">
            <a:spLocks noChangeArrowheads="1"/>
          </p:cNvSpPr>
          <p:nvPr/>
        </p:nvSpPr>
        <p:spPr bwMode="auto">
          <a:xfrm>
            <a:off x="2787057" y="6020694"/>
            <a:ext cx="30895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hr-HR" dirty="0" smtClean="0">
                <a:latin typeface="+mn-lt"/>
              </a:rPr>
              <a:t>Upisano je 12 razrednih odjela.</a:t>
            </a:r>
            <a:endParaRPr lang="en-US" dirty="0">
              <a:latin typeface="+mn-lt"/>
            </a:endParaRPr>
          </a:p>
        </p:txBody>
      </p:sp>
      <p:sp>
        <p:nvSpPr>
          <p:cNvPr id="8218" name="TekstniOkvir 15"/>
          <p:cNvSpPr txBox="1">
            <a:spLocks noChangeArrowheads="1"/>
          </p:cNvSpPr>
          <p:nvPr/>
        </p:nvSpPr>
        <p:spPr bwMode="auto">
          <a:xfrm>
            <a:off x="2895600" y="990600"/>
            <a:ext cx="38041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hr-HR" sz="2400" dirty="0">
                <a:latin typeface="+mn-lt"/>
              </a:rPr>
              <a:t>PISANO </a:t>
            </a:r>
            <a:r>
              <a:rPr lang="hr-HR" sz="2400" dirty="0" smtClean="0">
                <a:latin typeface="+mn-lt"/>
              </a:rPr>
              <a:t>DIJELJENJE (240 : 20)</a:t>
            </a:r>
            <a:endParaRPr lang="en-US" sz="2400" dirty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9600" y="1674629"/>
            <a:ext cx="586952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hr-HR" dirty="0">
                <a:latin typeface="+mn-lt"/>
              </a:rPr>
              <a:t>U prve razrede nekog grada upisano je 240 učenika.</a:t>
            </a:r>
          </a:p>
          <a:p>
            <a:pPr eaLnBrk="1" hangingPunct="1">
              <a:defRPr/>
            </a:pPr>
            <a:r>
              <a:rPr lang="hr-HR" dirty="0">
                <a:latin typeface="+mn-lt"/>
              </a:rPr>
              <a:t>U svakom je odjeljenju 20 učenika.</a:t>
            </a:r>
          </a:p>
          <a:p>
            <a:pPr eaLnBrk="1" hangingPunct="1">
              <a:defRPr/>
            </a:pPr>
            <a:r>
              <a:rPr lang="hr-HR" dirty="0">
                <a:latin typeface="+mn-lt"/>
              </a:rPr>
              <a:t>Koliko je odjeljenja upisano</a:t>
            </a:r>
            <a:r>
              <a:rPr lang="hr-HR" dirty="0" smtClean="0">
                <a:latin typeface="+mn-lt"/>
              </a:rPr>
              <a:t>?</a:t>
            </a:r>
            <a:endParaRPr lang="hr-HR" dirty="0">
              <a:latin typeface="+mn-lt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110504"/>
              </p:ext>
            </p:extLst>
          </p:nvPr>
        </p:nvGraphicFramePr>
        <p:xfrm>
          <a:off x="762000" y="3424783"/>
          <a:ext cx="1136645" cy="1884611"/>
        </p:xfrm>
        <a:graphic>
          <a:graphicData uri="http://schemas.openxmlformats.org/drawingml/2006/table">
            <a:tbl>
              <a:tblPr/>
              <a:tblGrid>
                <a:gridCol w="374645"/>
                <a:gridCol w="381000"/>
                <a:gridCol w="381000"/>
              </a:tblGrid>
              <a:tr h="3606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 S</a:t>
                      </a:r>
                      <a:endParaRPr lang="en-US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Times New Roman"/>
                        </a:rPr>
                        <a:t> D</a:t>
                      </a:r>
                      <a:endParaRPr lang="en-US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5A7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Times New Roman"/>
                        </a:rPr>
                        <a:t>  J</a:t>
                      </a:r>
                      <a:endParaRPr lang="en-US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394B2"/>
                    </a:solidFill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hr-HR" sz="20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 2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hr-HR" sz="20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-2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 4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 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 4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-4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 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2000" baseline="0" dirty="0" smtClean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 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 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9" name="Tablic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60350"/>
              </p:ext>
            </p:extLst>
          </p:nvPr>
        </p:nvGraphicFramePr>
        <p:xfrm>
          <a:off x="2702570" y="3436071"/>
          <a:ext cx="820014" cy="767682"/>
        </p:xfrm>
        <a:graphic>
          <a:graphicData uri="http://schemas.openxmlformats.org/drawingml/2006/table">
            <a:tbl>
              <a:tblPr/>
              <a:tblGrid>
                <a:gridCol w="412052"/>
                <a:gridCol w="407962"/>
              </a:tblGrid>
              <a:tr h="3569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Times New Roman"/>
                        </a:rPr>
                        <a:t> D</a:t>
                      </a:r>
                      <a:endParaRPr lang="en-US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5A7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Times New Roman"/>
                        </a:rPr>
                        <a:t>  J</a:t>
                      </a:r>
                      <a:endParaRPr lang="en-US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394B2"/>
                    </a:solidFill>
                  </a:tcPr>
                </a:tc>
              </a:tr>
              <a:tr h="4107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 1</a:t>
                      </a:r>
                      <a:endParaRPr lang="en-US" sz="20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939131" y="3719867"/>
            <a:ext cx="7569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dirty="0" smtClean="0">
                <a:latin typeface="+mn-lt"/>
              </a:rPr>
              <a:t>: 20 =</a:t>
            </a:r>
            <a:endParaRPr lang="hr-HR" sz="2000" dirty="0">
              <a:latin typeface="+mn-lt"/>
            </a:endParaRPr>
          </a:p>
        </p:txBody>
      </p:sp>
      <p:grpSp>
        <p:nvGrpSpPr>
          <p:cNvPr id="6" name="Grupa 5"/>
          <p:cNvGrpSpPr/>
          <p:nvPr/>
        </p:nvGrpSpPr>
        <p:grpSpPr>
          <a:xfrm>
            <a:off x="762000" y="4119977"/>
            <a:ext cx="1143000" cy="833023"/>
            <a:chOff x="762000" y="4119977"/>
            <a:chExt cx="1143000" cy="833023"/>
          </a:xfrm>
        </p:grpSpPr>
        <p:cxnSp>
          <p:nvCxnSpPr>
            <p:cNvPr id="5" name="Straight Connector 4"/>
            <p:cNvCxnSpPr/>
            <p:nvPr/>
          </p:nvCxnSpPr>
          <p:spPr>
            <a:xfrm flipH="1">
              <a:off x="762000" y="4343400"/>
              <a:ext cx="76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>
              <a:off x="1143000" y="4953000"/>
              <a:ext cx="76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1752600" y="4119977"/>
              <a:ext cx="0" cy="29962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kstniOkvir 11"/>
          <p:cNvSpPr txBox="1">
            <a:spLocks noChangeArrowheads="1"/>
          </p:cNvSpPr>
          <p:nvPr/>
        </p:nvSpPr>
        <p:spPr bwMode="auto">
          <a:xfrm>
            <a:off x="4859260" y="3344145"/>
            <a:ext cx="211537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hr-HR" sz="2000" dirty="0" smtClean="0">
                <a:latin typeface="+mn-lt"/>
              </a:rPr>
              <a:t>   240 : 20 = 12</a:t>
            </a:r>
            <a:endParaRPr lang="hr-HR" sz="2000" dirty="0">
              <a:latin typeface="+mn-lt"/>
            </a:endParaRPr>
          </a:p>
          <a:p>
            <a:pPr eaLnBrk="1" hangingPunct="1">
              <a:defRPr/>
            </a:pPr>
            <a:r>
              <a:rPr lang="hr-HR" sz="2000" u="sng" dirty="0" smtClean="0">
                <a:latin typeface="+mn-lt"/>
              </a:rPr>
              <a:t>- 20</a:t>
            </a:r>
          </a:p>
          <a:p>
            <a:pPr eaLnBrk="1" hangingPunct="1">
              <a:defRPr/>
            </a:pPr>
            <a:r>
              <a:rPr lang="hr-HR" sz="2000" dirty="0" smtClean="0">
                <a:latin typeface="+mn-lt"/>
              </a:rPr>
              <a:t>     40</a:t>
            </a:r>
          </a:p>
          <a:p>
            <a:pPr eaLnBrk="1" hangingPunct="1">
              <a:defRPr/>
            </a:pPr>
            <a:r>
              <a:rPr lang="hr-HR" sz="2000" dirty="0" smtClean="0">
                <a:latin typeface="+mn-lt"/>
              </a:rPr>
              <a:t>  </a:t>
            </a:r>
            <a:r>
              <a:rPr lang="hr-HR" sz="2000" u="sng" dirty="0" smtClean="0">
                <a:latin typeface="+mn-lt"/>
              </a:rPr>
              <a:t> - 40</a:t>
            </a:r>
          </a:p>
          <a:p>
            <a:pPr eaLnBrk="1" hangingPunct="1">
              <a:defRPr/>
            </a:pPr>
            <a:r>
              <a:rPr lang="hr-HR" sz="2000" dirty="0" smtClean="0">
                <a:latin typeface="+mn-lt"/>
              </a:rPr>
              <a:t>        0</a:t>
            </a:r>
          </a:p>
          <a:p>
            <a:pPr eaLnBrk="1" hangingPunct="1">
              <a:defRPr/>
            </a:pPr>
            <a:r>
              <a:rPr lang="hr-HR" sz="2000" dirty="0">
                <a:latin typeface="+mn-lt"/>
              </a:rPr>
              <a:t> </a:t>
            </a:r>
            <a:r>
              <a:rPr lang="hr-HR" sz="2000" dirty="0" smtClean="0">
                <a:latin typeface="+mn-lt"/>
              </a:rPr>
              <a:t>  </a:t>
            </a: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77280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2" grpId="0"/>
      <p:bldP spid="2" grpId="0"/>
      <p:bldP spid="7" grpId="0"/>
      <p:bldP spid="22" grpId="0"/>
    </p:bld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1190</TotalTime>
  <Words>561</Words>
  <Application>Microsoft Office PowerPoint</Application>
  <PresentationFormat>Prikaz na zaslonu (4:3)</PresentationFormat>
  <Paragraphs>150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8" baseType="lpstr">
      <vt:lpstr>Office tema</vt:lpstr>
      <vt:lpstr>PISANO DIJELJENJE (240 : 20)</vt:lpstr>
      <vt:lpstr>PISANO DIJELJENJE   (240 : 20)</vt:lpstr>
      <vt:lpstr>PISANO DIJELJENJE   (240 : 20)</vt:lpstr>
      <vt:lpstr>PISANO DIJELJENJE   (240 : 20)</vt:lpstr>
      <vt:lpstr>PISANO DIJELJENJE   (240 : 20)</vt:lpstr>
      <vt:lpstr>PISANO DIJELJENJE   (240 : 20)</vt:lpstr>
      <vt:lpstr>Plan ploče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Množenje brojeva</dc:title>
  <dc:creator>Graciella</dc:creator>
  <cp:lastModifiedBy>Lenovo3</cp:lastModifiedBy>
  <cp:revision>141</cp:revision>
  <dcterms:created xsi:type="dcterms:W3CDTF">2014-01-19T22:09:30Z</dcterms:created>
  <dcterms:modified xsi:type="dcterms:W3CDTF">2020-04-22T13:12:47Z</dcterms:modified>
</cp:coreProperties>
</file>