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5/14/2020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50848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5/14/2020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459859"/>
      </p:ext>
    </p:extLst>
  </p:cSld>
  <p:clrMap bg1="lt1" tx1="dk1" bg2="lt2" tx2="dk2" accent1="accent1" accent2="accent2" accent3="accent3" accent4="accent4" accent5="accent5" accent6="accent6" hlink="hlink" folHlink="folHlink"/>
  <p:sldLayoutIdLst>
    <p:sldLayoutId id="2147483720" r:id="rId1"/>
  </p:sldLayoutIdLst>
  <p:hf sldNum="0" hdr="0" ftr="0" dt="0"/>
  <p:txStyles>
    <p:titleStyle>
      <a:lvl1pPr algn="l" defTabSz="914400" rtl="0" eaLnBrk="1" latinLnBrk="0" hangingPunct="1">
        <a:lnSpc>
          <a:spcPct val="90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2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hr.izzi.digital/DOS/12363/14074.html"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C4B8201F-F88B-4270-B4E8-7097AD4D7FA6}"/>
              </a:ext>
            </a:extLst>
          </p:cNvPr>
          <p:cNvSpPr>
            <a:spLocks noGrp="1"/>
          </p:cNvSpPr>
          <p:nvPr>
            <p:ph type="ctrTitle"/>
          </p:nvPr>
        </p:nvSpPr>
        <p:spPr>
          <a:xfrm>
            <a:off x="5289754" y="639097"/>
            <a:ext cx="6253317" cy="3686015"/>
          </a:xfrm>
        </p:spPr>
        <p:txBody>
          <a:bodyPr>
            <a:normAutofit/>
          </a:bodyPr>
          <a:lstStyle/>
          <a:p>
            <a:r>
              <a:rPr lang="hr-HR" sz="6200" err="1"/>
              <a:t>Where</a:t>
            </a:r>
            <a:r>
              <a:rPr lang="hr-HR" sz="6200"/>
              <a:t> </a:t>
            </a:r>
            <a:r>
              <a:rPr lang="hr-HR" sz="6200" err="1"/>
              <a:t>is</a:t>
            </a:r>
            <a:r>
              <a:rPr lang="hr-HR" sz="6200"/>
              <a:t> </a:t>
            </a:r>
            <a:r>
              <a:rPr lang="hr-HR" sz="6200" err="1"/>
              <a:t>the</a:t>
            </a:r>
            <a:r>
              <a:rPr lang="hr-HR" sz="6200"/>
              <a:t> </a:t>
            </a:r>
            <a:r>
              <a:rPr lang="hr-HR" sz="6200" err="1"/>
              <a:t>forest</a:t>
            </a:r>
            <a:r>
              <a:rPr lang="hr-HR" sz="6200"/>
              <a:t>?</a:t>
            </a:r>
            <a:br>
              <a:rPr lang="hr-HR" sz="6200"/>
            </a:br>
            <a:r>
              <a:rPr lang="hr-HR" sz="6200"/>
              <a:t>- vježbanje i ponavljanje</a:t>
            </a:r>
          </a:p>
        </p:txBody>
      </p:sp>
      <p:sp>
        <p:nvSpPr>
          <p:cNvPr id="3" name="Podnaslov 2">
            <a:extLst>
              <a:ext uri="{FF2B5EF4-FFF2-40B4-BE49-F238E27FC236}">
                <a16:creationId xmlns:a16="http://schemas.microsoft.com/office/drawing/2014/main" id="{8062E250-BD3D-45E7-923A-156E5885B3E6}"/>
              </a:ext>
            </a:extLst>
          </p:cNvPr>
          <p:cNvSpPr>
            <a:spLocks noGrp="1"/>
          </p:cNvSpPr>
          <p:nvPr>
            <p:ph type="subTitle" idx="1"/>
          </p:nvPr>
        </p:nvSpPr>
        <p:spPr>
          <a:xfrm>
            <a:off x="5289753" y="4672739"/>
            <a:ext cx="6269347" cy="1021498"/>
          </a:xfrm>
        </p:spPr>
        <p:txBody>
          <a:bodyPr>
            <a:normAutofit/>
          </a:bodyPr>
          <a:lstStyle/>
          <a:p>
            <a:pPr>
              <a:lnSpc>
                <a:spcPct val="110000"/>
              </a:lnSpc>
            </a:pPr>
            <a:endParaRPr lang="hr-HR" sz="2200" dirty="0">
              <a:solidFill>
                <a:schemeClr val="tx1">
                  <a:lumMod val="85000"/>
                  <a:lumOff val="15000"/>
                </a:schemeClr>
              </a:solidFill>
            </a:endParaRPr>
          </a:p>
          <a:p>
            <a:pPr>
              <a:lnSpc>
                <a:spcPct val="110000"/>
              </a:lnSpc>
            </a:pPr>
            <a:r>
              <a:rPr lang="hr-HR" sz="2200" dirty="0">
                <a:solidFill>
                  <a:schemeClr val="tx1">
                    <a:lumMod val="85000"/>
                    <a:lumOff val="15000"/>
                  </a:schemeClr>
                </a:solidFill>
              </a:rPr>
              <a:t>15</a:t>
            </a:r>
            <a:r>
              <a:rPr lang="hr-HR" sz="2200" baseline="30000" dirty="0">
                <a:solidFill>
                  <a:schemeClr val="tx1">
                    <a:lumMod val="85000"/>
                    <a:lumOff val="15000"/>
                  </a:schemeClr>
                </a:solidFill>
              </a:rPr>
              <a:t>th</a:t>
            </a:r>
            <a:r>
              <a:rPr lang="hr-HR" sz="2200" dirty="0">
                <a:solidFill>
                  <a:schemeClr val="tx1">
                    <a:lumMod val="85000"/>
                    <a:lumOff val="15000"/>
                  </a:schemeClr>
                </a:solidFill>
              </a:rPr>
              <a:t> May, 2020</a:t>
            </a:r>
          </a:p>
        </p:txBody>
      </p:sp>
      <p:pic>
        <p:nvPicPr>
          <p:cNvPr id="14" name="Picture 3">
            <a:extLst>
              <a:ext uri="{FF2B5EF4-FFF2-40B4-BE49-F238E27FC236}">
                <a16:creationId xmlns:a16="http://schemas.microsoft.com/office/drawing/2014/main" id="{807ADC8C-0AC6-40FD-B701-0CBD30A5D3FB}"/>
              </a:ext>
            </a:extLst>
          </p:cNvPr>
          <p:cNvPicPr>
            <a:picLocks noChangeAspect="1"/>
          </p:cNvPicPr>
          <p:nvPr/>
        </p:nvPicPr>
        <p:blipFill rotWithShape="1">
          <a:blip r:embed="rId2"/>
          <a:srcRect l="5316" r="19008" b="1"/>
          <a:stretch/>
        </p:blipFill>
        <p:spPr>
          <a:xfrm>
            <a:off x="-1" y="2"/>
            <a:ext cx="4635315" cy="6400798"/>
          </a:xfrm>
          <a:prstGeom prst="rect">
            <a:avLst/>
          </a:prstGeom>
        </p:spPr>
      </p:pic>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0A5E7FB-1FB5-4C57-9C8C-70E550767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723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10F782E-42A2-4B84-BD51-6E5AD5FB1B6B}"/>
              </a:ext>
            </a:extLst>
          </p:cNvPr>
          <p:cNvSpPr>
            <a:spLocks noGrp="1"/>
          </p:cNvSpPr>
          <p:nvPr>
            <p:ph type="ctrTitle"/>
          </p:nvPr>
        </p:nvSpPr>
        <p:spPr>
          <a:xfrm>
            <a:off x="965201" y="772731"/>
            <a:ext cx="6255026" cy="5054008"/>
          </a:xfrm>
        </p:spPr>
        <p:txBody>
          <a:bodyPr anchor="ctr">
            <a:normAutofit/>
          </a:bodyPr>
          <a:lstStyle/>
          <a:p>
            <a:pPr algn="r"/>
            <a:r>
              <a:rPr lang="hr-HR" sz="2600" dirty="0"/>
              <a:t>Danas radimo preko digitalnog udžbenika u platformi </a:t>
            </a:r>
            <a:r>
              <a:rPr lang="hr-HR" sz="2600" dirty="0" err="1"/>
              <a:t>Izzi</a:t>
            </a:r>
            <a:r>
              <a:rPr lang="hr-HR" sz="2600" dirty="0"/>
              <a:t>. </a:t>
            </a:r>
            <a:br>
              <a:rPr lang="hr-HR" sz="2600" dirty="0"/>
            </a:br>
            <a:r>
              <a:rPr lang="hr-HR" sz="2600" dirty="0"/>
              <a:t>Vjerujem da će vam biti zanimljivo, kao da se igrate, a ustvari učite. </a:t>
            </a:r>
            <a:br>
              <a:rPr lang="hr-HR" sz="2600" dirty="0"/>
            </a:br>
            <a:r>
              <a:rPr lang="hr-HR" sz="2600" dirty="0"/>
              <a:t>Otvorit ćete ovu desno poveznicu, koju ću staviti i u komentar za one koji ne mogu preko prezentacije otvoriti poveznicu. Ako vam se pojavi prozor da se prijavite ili registrirate, samo ga zatvorite. Ako vam slučajno ipak ne da otvoriti </a:t>
            </a:r>
            <a:r>
              <a:rPr lang="hr-HR" sz="2600" dirty="0" err="1"/>
              <a:t>ditalni</a:t>
            </a:r>
            <a:r>
              <a:rPr lang="hr-HR" sz="2600" dirty="0"/>
              <a:t> udžbenik, onda se registrirajte sa svojom školskom email adresom i lozinkom.</a:t>
            </a:r>
          </a:p>
        </p:txBody>
      </p:sp>
      <p:sp>
        <p:nvSpPr>
          <p:cNvPr id="3" name="Podnaslov 2">
            <a:extLst>
              <a:ext uri="{FF2B5EF4-FFF2-40B4-BE49-F238E27FC236}">
                <a16:creationId xmlns:a16="http://schemas.microsoft.com/office/drawing/2014/main" id="{6ED10A89-9CBD-41C9-8F70-543D761AC8DC}"/>
              </a:ext>
            </a:extLst>
          </p:cNvPr>
          <p:cNvSpPr>
            <a:spLocks noGrp="1"/>
          </p:cNvSpPr>
          <p:nvPr>
            <p:ph type="subTitle" idx="1"/>
          </p:nvPr>
        </p:nvSpPr>
        <p:spPr>
          <a:xfrm>
            <a:off x="7870995" y="772731"/>
            <a:ext cx="3341488" cy="5054008"/>
          </a:xfrm>
        </p:spPr>
        <p:txBody>
          <a:bodyPr anchor="ctr">
            <a:normAutofit/>
          </a:bodyPr>
          <a:lstStyle/>
          <a:p>
            <a:r>
              <a:rPr lang="hr-HR" dirty="0">
                <a:hlinkClick r:id="rId2"/>
              </a:rPr>
              <a:t>https://hr.izzi.digital/DOS/12363/14074.html</a:t>
            </a:r>
            <a:endParaRPr lang="hr-HR" dirty="0"/>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520631"/>
            <a:ext cx="0" cy="355820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D60EC1B-554F-47EF-839A-BAAD858F6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kstniOkvir 3">
            <a:extLst>
              <a:ext uri="{FF2B5EF4-FFF2-40B4-BE49-F238E27FC236}">
                <a16:creationId xmlns:a16="http://schemas.microsoft.com/office/drawing/2014/main" id="{B686D501-0D88-4091-9F99-84E875C95F62}"/>
              </a:ext>
            </a:extLst>
          </p:cNvPr>
          <p:cNvSpPr txBox="1"/>
          <p:nvPr/>
        </p:nvSpPr>
        <p:spPr>
          <a:xfrm>
            <a:off x="8429625" y="504825"/>
            <a:ext cx="2876550" cy="646331"/>
          </a:xfrm>
          <a:prstGeom prst="rect">
            <a:avLst/>
          </a:prstGeom>
          <a:noFill/>
        </p:spPr>
        <p:txBody>
          <a:bodyPr wrap="square" rtlCol="0">
            <a:spAutoFit/>
          </a:bodyPr>
          <a:lstStyle/>
          <a:p>
            <a:r>
              <a:rPr lang="hr-HR" dirty="0"/>
              <a:t>Klik na CTRL i onda ovu dolje poveznicu. </a:t>
            </a:r>
          </a:p>
        </p:txBody>
      </p:sp>
      <p:sp>
        <p:nvSpPr>
          <p:cNvPr id="5" name="Strelica: prema dolje 4">
            <a:extLst>
              <a:ext uri="{FF2B5EF4-FFF2-40B4-BE49-F238E27FC236}">
                <a16:creationId xmlns:a16="http://schemas.microsoft.com/office/drawing/2014/main" id="{5D53C39A-A044-4B48-BBEF-D7681D103507}"/>
              </a:ext>
            </a:extLst>
          </p:cNvPr>
          <p:cNvSpPr/>
          <p:nvPr/>
        </p:nvSpPr>
        <p:spPr>
          <a:xfrm>
            <a:off x="9239250" y="1257300"/>
            <a:ext cx="762000" cy="12158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67544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26B66A41-9268-4D32-B402-A81AD2A1981C}"/>
              </a:ext>
            </a:extLst>
          </p:cNvPr>
          <p:cNvSpPr>
            <a:spLocks noGrp="1"/>
          </p:cNvSpPr>
          <p:nvPr>
            <p:ph type="ctrTitle"/>
          </p:nvPr>
        </p:nvSpPr>
        <p:spPr>
          <a:xfrm>
            <a:off x="633999" y="4550230"/>
            <a:ext cx="10909073" cy="957902"/>
          </a:xfrm>
        </p:spPr>
        <p:txBody>
          <a:bodyPr>
            <a:normAutofit/>
          </a:bodyPr>
          <a:lstStyle/>
          <a:p>
            <a:r>
              <a:rPr lang="hr-HR" sz="2400" dirty="0"/>
              <a:t>Riješite 1. zadatak </a:t>
            </a:r>
            <a:r>
              <a:rPr lang="hr-HR" sz="2400" b="1" dirty="0" err="1">
                <a:solidFill>
                  <a:srgbClr val="7030A0"/>
                </a:solidFill>
              </a:rPr>
              <a:t>Let’s</a:t>
            </a:r>
            <a:r>
              <a:rPr lang="hr-HR" sz="2400" b="1" dirty="0">
                <a:solidFill>
                  <a:srgbClr val="7030A0"/>
                </a:solidFill>
              </a:rPr>
              <a:t> Start </a:t>
            </a:r>
            <a:r>
              <a:rPr lang="hr-HR" sz="2400" dirty="0">
                <a:solidFill>
                  <a:schemeClr val="tx1"/>
                </a:solidFill>
              </a:rPr>
              <a:t>(obavezno naglas ponovi riječi) i 2. zadatak (složi slagalicu).</a:t>
            </a:r>
          </a:p>
        </p:txBody>
      </p:sp>
      <p:pic>
        <p:nvPicPr>
          <p:cNvPr id="5" name="Slika 4" descr="Slika na kojoj se prikazuje životinja, sisavac, krava, stajanje&#10;&#10;Opis je automatski generiran">
            <a:extLst>
              <a:ext uri="{FF2B5EF4-FFF2-40B4-BE49-F238E27FC236}">
                <a16:creationId xmlns:a16="http://schemas.microsoft.com/office/drawing/2014/main" id="{D180D16D-4BFA-43F9-BD37-24930E1CB6B8}"/>
              </a:ext>
            </a:extLst>
          </p:cNvPr>
          <p:cNvPicPr>
            <a:picLocks noChangeAspect="1"/>
          </p:cNvPicPr>
          <p:nvPr/>
        </p:nvPicPr>
        <p:blipFill rotWithShape="1">
          <a:blip r:embed="rId2">
            <a:extLst>
              <a:ext uri="{28A0092B-C50C-407E-A947-70E740481C1C}">
                <a14:useLocalDpi xmlns:a14="http://schemas.microsoft.com/office/drawing/2010/main" val="0"/>
              </a:ext>
            </a:extLst>
          </a:blip>
          <a:srcRect r="426" b="-2"/>
          <a:stretch/>
        </p:blipFill>
        <p:spPr>
          <a:xfrm>
            <a:off x="635459" y="640080"/>
            <a:ext cx="5414823" cy="3602736"/>
          </a:xfrm>
          <a:prstGeom prst="rect">
            <a:avLst/>
          </a:prstGeom>
        </p:spPr>
      </p:pic>
      <p:pic>
        <p:nvPicPr>
          <p:cNvPr id="7" name="Slika 6" descr="Slika na kojoj se prikazuje tekst, snimka zaslona, karta&#10;&#10;Opis je automatski generiran">
            <a:extLst>
              <a:ext uri="{FF2B5EF4-FFF2-40B4-BE49-F238E27FC236}">
                <a16:creationId xmlns:a16="http://schemas.microsoft.com/office/drawing/2014/main" id="{926A112F-B48D-4E55-8893-575B31DD5F43}"/>
              </a:ext>
            </a:extLst>
          </p:cNvPr>
          <p:cNvPicPr>
            <a:picLocks noChangeAspect="1"/>
          </p:cNvPicPr>
          <p:nvPr/>
        </p:nvPicPr>
        <p:blipFill rotWithShape="1">
          <a:blip r:embed="rId3">
            <a:extLst>
              <a:ext uri="{28A0092B-C50C-407E-A947-70E740481C1C}">
                <a14:useLocalDpi xmlns:a14="http://schemas.microsoft.com/office/drawing/2010/main" val="0"/>
              </a:ext>
            </a:extLst>
          </a:blip>
          <a:srcRect r="-3" b="5999"/>
          <a:stretch/>
        </p:blipFill>
        <p:spPr>
          <a:xfrm>
            <a:off x="6141719" y="640079"/>
            <a:ext cx="5417380" cy="3602736"/>
          </a:xfrm>
          <a:prstGeom prst="rect">
            <a:avLst/>
          </a:prstGeom>
        </p:spPr>
      </p:pic>
      <p:cxnSp>
        <p:nvCxnSpPr>
          <p:cNvPr id="26" name="Straight Connector 20">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2">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73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613EDE-9FD1-4BBB-9A96-ED450950E97D}"/>
              </a:ext>
            </a:extLst>
          </p:cNvPr>
          <p:cNvSpPr>
            <a:spLocks noGrp="1"/>
          </p:cNvSpPr>
          <p:nvPr>
            <p:ph type="ctrTitle"/>
          </p:nvPr>
        </p:nvSpPr>
        <p:spPr>
          <a:xfrm>
            <a:off x="1100051" y="732319"/>
            <a:ext cx="10058400" cy="1011064"/>
          </a:xfrm>
        </p:spPr>
        <p:txBody>
          <a:bodyPr>
            <a:normAutofit/>
          </a:bodyPr>
          <a:lstStyle/>
          <a:p>
            <a:r>
              <a:rPr lang="hr-HR" sz="2400" dirty="0"/>
              <a:t>Klik na zvučnik i poslušaj učiteljicu!</a:t>
            </a:r>
          </a:p>
        </p:txBody>
      </p:sp>
      <p:pic>
        <p:nvPicPr>
          <p:cNvPr id="4" name="Snimljeni zvuk">
            <a:hlinkClick r:id="" action="ppaction://media"/>
            <a:extLst>
              <a:ext uri="{FF2B5EF4-FFF2-40B4-BE49-F238E27FC236}">
                <a16:creationId xmlns:a16="http://schemas.microsoft.com/office/drawing/2014/main" id="{D9079032-D755-494F-9F67-5D94658854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561739" y="1743383"/>
            <a:ext cx="1685617" cy="1685617"/>
          </a:xfrm>
          <a:prstGeom prst="rect">
            <a:avLst/>
          </a:prstGeom>
        </p:spPr>
      </p:pic>
      <p:cxnSp>
        <p:nvCxnSpPr>
          <p:cNvPr id="6" name="Poveznik: kutno 5">
            <a:extLst>
              <a:ext uri="{FF2B5EF4-FFF2-40B4-BE49-F238E27FC236}">
                <a16:creationId xmlns:a16="http://schemas.microsoft.com/office/drawing/2014/main" id="{27444FD7-9B94-4EEA-8171-BF5C0EBE5854}"/>
              </a:ext>
            </a:extLst>
          </p:cNvPr>
          <p:cNvCxnSpPr/>
          <p:nvPr/>
        </p:nvCxnSpPr>
        <p:spPr>
          <a:xfrm>
            <a:off x="2716567" y="1743383"/>
            <a:ext cx="3000652" cy="1115227"/>
          </a:xfrm>
          <a:prstGeom prst="bentConnector3">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2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548B4202-DCD5-4F8C-B481-743A989A9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slov 6">
            <a:extLst>
              <a:ext uri="{FF2B5EF4-FFF2-40B4-BE49-F238E27FC236}">
                <a16:creationId xmlns:a16="http://schemas.microsoft.com/office/drawing/2014/main" id="{50AC0191-B830-4459-8429-344024E42804}"/>
              </a:ext>
            </a:extLst>
          </p:cNvPr>
          <p:cNvSpPr>
            <a:spLocks noGrp="1"/>
          </p:cNvSpPr>
          <p:nvPr>
            <p:ph type="ctrTitle"/>
          </p:nvPr>
        </p:nvSpPr>
        <p:spPr>
          <a:xfrm>
            <a:off x="633999" y="4550230"/>
            <a:ext cx="10909073" cy="957902"/>
          </a:xfrm>
        </p:spPr>
        <p:txBody>
          <a:bodyPr>
            <a:normAutofit/>
          </a:bodyPr>
          <a:lstStyle/>
          <a:p>
            <a:r>
              <a:rPr lang="hr-HR" sz="2800" dirty="0"/>
              <a:t>Ostala su vam još ova dva zadatka za riješiti i to je sve za danas. </a:t>
            </a:r>
          </a:p>
        </p:txBody>
      </p:sp>
      <p:sp>
        <p:nvSpPr>
          <p:cNvPr id="3" name="Podnaslov 2">
            <a:extLst>
              <a:ext uri="{FF2B5EF4-FFF2-40B4-BE49-F238E27FC236}">
                <a16:creationId xmlns:a16="http://schemas.microsoft.com/office/drawing/2014/main" id="{6FFD465F-4231-48E3-8A44-F31F98D546E4}"/>
              </a:ext>
            </a:extLst>
          </p:cNvPr>
          <p:cNvSpPr>
            <a:spLocks noGrp="1"/>
          </p:cNvSpPr>
          <p:nvPr>
            <p:ph type="subTitle" idx="1"/>
          </p:nvPr>
        </p:nvSpPr>
        <p:spPr>
          <a:xfrm>
            <a:off x="633999" y="5782457"/>
            <a:ext cx="10925101" cy="460536"/>
          </a:xfrm>
        </p:spPr>
        <p:txBody>
          <a:bodyPr>
            <a:noAutofit/>
          </a:bodyPr>
          <a:lstStyle/>
          <a:p>
            <a:r>
              <a:rPr lang="hr-HR" sz="1400" b="1" dirty="0">
                <a:solidFill>
                  <a:schemeClr val="tx1">
                    <a:lumMod val="85000"/>
                    <a:lumOff val="15000"/>
                  </a:schemeClr>
                </a:solidFill>
              </a:rPr>
              <a:t>Ima tu još dosta toga što smo preskočili, ako vas zanima slobodno sve poslušajte i riješite.</a:t>
            </a:r>
          </a:p>
        </p:txBody>
      </p:sp>
      <p:pic>
        <p:nvPicPr>
          <p:cNvPr id="9" name="Slika 8" descr="Slika na kojoj se prikazuje tekst, karta&#10;&#10;Opis je automatski generiran">
            <a:extLst>
              <a:ext uri="{FF2B5EF4-FFF2-40B4-BE49-F238E27FC236}">
                <a16:creationId xmlns:a16="http://schemas.microsoft.com/office/drawing/2014/main" id="{4C1A886B-8F10-403A-BD60-5EE8ABBCDDB5}"/>
              </a:ext>
            </a:extLst>
          </p:cNvPr>
          <p:cNvPicPr>
            <a:picLocks noChangeAspect="1"/>
          </p:cNvPicPr>
          <p:nvPr/>
        </p:nvPicPr>
        <p:blipFill rotWithShape="1">
          <a:blip r:embed="rId2">
            <a:extLst>
              <a:ext uri="{28A0092B-C50C-407E-A947-70E740481C1C}">
                <a14:useLocalDpi xmlns:a14="http://schemas.microsoft.com/office/drawing/2010/main" val="0"/>
              </a:ext>
            </a:extLst>
          </a:blip>
          <a:srcRect l="13062" r="4230"/>
          <a:stretch/>
        </p:blipFill>
        <p:spPr>
          <a:xfrm>
            <a:off x="-3" y="-3"/>
            <a:ext cx="6050281" cy="4242816"/>
          </a:xfrm>
          <a:prstGeom prst="rect">
            <a:avLst/>
          </a:prstGeom>
        </p:spPr>
      </p:pic>
      <p:pic>
        <p:nvPicPr>
          <p:cNvPr id="13" name="Slika 12" descr="Slika na kojoj se prikazuje snimka zaslona&#10;&#10;Opis je automatski generiran">
            <a:extLst>
              <a:ext uri="{FF2B5EF4-FFF2-40B4-BE49-F238E27FC236}">
                <a16:creationId xmlns:a16="http://schemas.microsoft.com/office/drawing/2014/main" id="{20158300-9107-44F0-BAD6-79D6AE92A538}"/>
              </a:ext>
            </a:extLst>
          </p:cNvPr>
          <p:cNvPicPr>
            <a:picLocks noChangeAspect="1"/>
          </p:cNvPicPr>
          <p:nvPr/>
        </p:nvPicPr>
        <p:blipFill rotWithShape="1">
          <a:blip r:embed="rId3">
            <a:extLst>
              <a:ext uri="{28A0092B-C50C-407E-A947-70E740481C1C}">
                <a14:useLocalDpi xmlns:a14="http://schemas.microsoft.com/office/drawing/2010/main" val="0"/>
              </a:ext>
            </a:extLst>
          </a:blip>
          <a:srcRect r="14794" b="-2"/>
          <a:stretch/>
        </p:blipFill>
        <p:spPr>
          <a:xfrm>
            <a:off x="6141720" y="2"/>
            <a:ext cx="6050279" cy="4242815"/>
          </a:xfrm>
          <a:prstGeom prst="rect">
            <a:avLst/>
          </a:prstGeom>
        </p:spPr>
      </p:pic>
      <p:cxnSp>
        <p:nvCxnSpPr>
          <p:cNvPr id="26" name="Straight Connector 20">
            <a:extLst>
              <a:ext uri="{FF2B5EF4-FFF2-40B4-BE49-F238E27FC236}">
                <a16:creationId xmlns:a16="http://schemas.microsoft.com/office/drawing/2014/main" id="{F7F57F6B-E621-4E40-A34D-2FE12902A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45296"/>
            <a:ext cx="10515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 name="Rectangle 22">
            <a:extLst>
              <a:ext uri="{FF2B5EF4-FFF2-40B4-BE49-F238E27FC236}">
                <a16:creationId xmlns:a16="http://schemas.microsoft.com/office/drawing/2014/main" id="{8EE702CF-91CE-4661-ACBF-3C8160D1B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ekstniOkvir 14">
            <a:extLst>
              <a:ext uri="{FF2B5EF4-FFF2-40B4-BE49-F238E27FC236}">
                <a16:creationId xmlns:a16="http://schemas.microsoft.com/office/drawing/2014/main" id="{DF41D57A-B471-4B28-A563-7D85A6E90BE4}"/>
              </a:ext>
            </a:extLst>
          </p:cNvPr>
          <p:cNvSpPr txBox="1"/>
          <p:nvPr/>
        </p:nvSpPr>
        <p:spPr>
          <a:xfrm>
            <a:off x="2705100" y="266700"/>
            <a:ext cx="2867025" cy="646331"/>
          </a:xfrm>
          <a:prstGeom prst="rect">
            <a:avLst/>
          </a:prstGeom>
          <a:noFill/>
        </p:spPr>
        <p:txBody>
          <a:bodyPr wrap="square" rtlCol="0">
            <a:spAutoFit/>
          </a:bodyPr>
          <a:lstStyle/>
          <a:p>
            <a:r>
              <a:rPr lang="hr-HR" b="1" dirty="0">
                <a:solidFill>
                  <a:srgbClr val="FF0000"/>
                </a:solidFill>
              </a:rPr>
              <a:t>POŠALJI FOTKU OVOG RJEŠENOG ZADATKA.</a:t>
            </a:r>
          </a:p>
        </p:txBody>
      </p:sp>
    </p:spTree>
    <p:extLst>
      <p:ext uri="{BB962C8B-B14F-4D97-AF65-F5344CB8AC3E}">
        <p14:creationId xmlns:p14="http://schemas.microsoft.com/office/powerpoint/2010/main" val="510737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218D517-670E-4128-91DE-DDB60AFE31D9}"/>
              </a:ext>
            </a:extLst>
          </p:cNvPr>
          <p:cNvSpPr>
            <a:spLocks noGrp="1"/>
          </p:cNvSpPr>
          <p:nvPr>
            <p:ph type="ctrTitle"/>
          </p:nvPr>
        </p:nvSpPr>
        <p:spPr/>
        <p:txBody>
          <a:bodyPr>
            <a:normAutofit/>
          </a:bodyPr>
          <a:lstStyle/>
          <a:p>
            <a:r>
              <a:rPr lang="hr-HR" sz="4000" dirty="0"/>
              <a:t>Pošaljite </a:t>
            </a:r>
            <a:r>
              <a:rPr lang="hr-HR" sz="4000" dirty="0" err="1"/>
              <a:t>fotku</a:t>
            </a:r>
            <a:r>
              <a:rPr lang="hr-HR" sz="4000" dirty="0"/>
              <a:t> samo onog jednog zadatka kod kojega sam vam napisala da pošaljete. I to je to… </a:t>
            </a:r>
          </a:p>
        </p:txBody>
      </p:sp>
      <p:sp>
        <p:nvSpPr>
          <p:cNvPr id="3" name="Podnaslov 2">
            <a:extLst>
              <a:ext uri="{FF2B5EF4-FFF2-40B4-BE49-F238E27FC236}">
                <a16:creationId xmlns:a16="http://schemas.microsoft.com/office/drawing/2014/main" id="{4B079AF5-A562-4A19-AE53-0D56C21F4A4E}"/>
              </a:ext>
            </a:extLst>
          </p:cNvPr>
          <p:cNvSpPr>
            <a:spLocks noGrp="1"/>
          </p:cNvSpPr>
          <p:nvPr>
            <p:ph type="subTitle" idx="1"/>
          </p:nvPr>
        </p:nvSpPr>
        <p:spPr/>
        <p:txBody>
          <a:bodyPr>
            <a:normAutofit/>
          </a:bodyPr>
          <a:lstStyle/>
          <a:p>
            <a:pPr algn="ctr"/>
            <a:r>
              <a:rPr lang="hr-HR" sz="3600" b="1" cap="none" spc="0" dirty="0">
                <a:ln w="22225">
                  <a:solidFill>
                    <a:schemeClr val="accent2"/>
                  </a:solidFill>
                  <a:prstDash val="solid"/>
                </a:ln>
                <a:solidFill>
                  <a:schemeClr val="accent2">
                    <a:lumMod val="40000"/>
                    <a:lumOff val="60000"/>
                  </a:schemeClr>
                </a:solidFill>
              </a:rPr>
              <a:t>GOODBYE</a:t>
            </a:r>
            <a:endParaRPr lang="hr-HR" sz="3600" dirty="0"/>
          </a:p>
        </p:txBody>
      </p:sp>
    </p:spTree>
    <p:extLst>
      <p:ext uri="{BB962C8B-B14F-4D97-AF65-F5344CB8AC3E}">
        <p14:creationId xmlns:p14="http://schemas.microsoft.com/office/powerpoint/2010/main" val="2719585854"/>
      </p:ext>
    </p:extLst>
  </p:cSld>
  <p:clrMapOvr>
    <a:masterClrMapping/>
  </p:clrMapOvr>
</p:sld>
</file>

<file path=ppt/theme/theme1.xml><?xml version="1.0" encoding="utf-8"?>
<a:theme xmlns:a="http://schemas.openxmlformats.org/drawingml/2006/main" name="RetrospectVTI">
  <a:themeElements>
    <a:clrScheme name="AnalogousFromRegularSeedRightStep">
      <a:dk1>
        <a:srgbClr val="000000"/>
      </a:dk1>
      <a:lt1>
        <a:srgbClr val="FFFFFF"/>
      </a:lt1>
      <a:dk2>
        <a:srgbClr val="303C22"/>
      </a:dk2>
      <a:lt2>
        <a:srgbClr val="E2E8E5"/>
      </a:lt2>
      <a:accent1>
        <a:srgbClr val="C34D86"/>
      </a:accent1>
      <a:accent2>
        <a:srgbClr val="B4434A"/>
      </a:accent2>
      <a:accent3>
        <a:srgbClr val="C3764D"/>
      </a:accent3>
      <a:accent4>
        <a:srgbClr val="B1963B"/>
      </a:accent4>
      <a:accent5>
        <a:srgbClr val="99AC43"/>
      </a:accent5>
      <a:accent6>
        <a:srgbClr val="6AB13B"/>
      </a:accent6>
      <a:hlink>
        <a:srgbClr val="309263"/>
      </a:hlink>
      <a:folHlink>
        <a:srgbClr val="828282"/>
      </a:folHlink>
    </a:clrScheme>
    <a:fontScheme name="Retrospect">
      <a:majorFont>
        <a:latin typeface="Univers Condense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Univers"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4</TotalTime>
  <Words>208</Words>
  <Application>Microsoft Office PowerPoint</Application>
  <PresentationFormat>Široki zaslon</PresentationFormat>
  <Paragraphs>13</Paragraphs>
  <Slides>6</Slides>
  <Notes>0</Notes>
  <HiddenSlides>0</HiddenSlides>
  <MMClips>1</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6</vt:i4>
      </vt:variant>
    </vt:vector>
  </HeadingPairs>
  <TitlesOfParts>
    <vt:vector size="10" baseType="lpstr">
      <vt:lpstr>Calibri</vt:lpstr>
      <vt:lpstr>Univers</vt:lpstr>
      <vt:lpstr>Univers Condensed</vt:lpstr>
      <vt:lpstr>RetrospectVTI</vt:lpstr>
      <vt:lpstr>Where is the forest? - vježbanje i ponavljanje</vt:lpstr>
      <vt:lpstr>Danas radimo preko digitalnog udžbenika u platformi Izzi.  Vjerujem da će vam biti zanimljivo, kao da se igrate, a ustvari učite.  Otvorit ćete ovu desno poveznicu, koju ću staviti i u komentar za one koji ne mogu preko prezentacije otvoriti poveznicu. Ako vam se pojavi prozor da se prijavite ili registrirate, samo ga zatvorite. Ako vam slučajno ipak ne da otvoriti ditalni udžbenik, onda se registrirajte sa svojom školskom email adresom i lozinkom.</vt:lpstr>
      <vt:lpstr>Riješite 1. zadatak Let’s Start (obavezno naglas ponovi riječi) i 2. zadatak (složi slagalicu).</vt:lpstr>
      <vt:lpstr>Klik na zvučnik i poslušaj učiteljicu!</vt:lpstr>
      <vt:lpstr>Ostala su vam još ova dva zadatka za riješiti i to je sve za danas. </vt:lpstr>
      <vt:lpstr>Pošaljite fotku samo onog jednog zadatka kod kojega sam vam napisala da pošaljete. I to je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the forest? - vježbanje i ponavljanje</dc:title>
  <dc:creator>Valentina Bertina</dc:creator>
  <cp:lastModifiedBy>Valentina Bertina</cp:lastModifiedBy>
  <cp:revision>1</cp:revision>
  <dcterms:created xsi:type="dcterms:W3CDTF">2020-05-14T11:45:54Z</dcterms:created>
  <dcterms:modified xsi:type="dcterms:W3CDTF">2020-05-14T11:50:41Z</dcterms:modified>
</cp:coreProperties>
</file>