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4/14/2020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526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468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800" b="1" i="1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2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jhOgnROluo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3">
            <a:extLst>
              <a:ext uri="{FF2B5EF4-FFF2-40B4-BE49-F238E27FC236}">
                <a16:creationId xmlns:a16="http://schemas.microsoft.com/office/drawing/2014/main" id="{07EEAB07-89B0-4CEC-B17F-91339C3FCA2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90000"/>
          </a:blip>
          <a:srcRect t="15414"/>
          <a:stretch/>
        </p:blipFill>
        <p:spPr>
          <a:xfrm>
            <a:off x="1" y="10"/>
            <a:ext cx="12191999" cy="6857989"/>
          </a:xfrm>
          <a:prstGeom prst="rect">
            <a:avLst/>
          </a:prstGeom>
        </p:spPr>
      </p:pic>
      <p:sp>
        <p:nvSpPr>
          <p:cNvPr id="18" name="Rectangle 8">
            <a:extLst>
              <a:ext uri="{FF2B5EF4-FFF2-40B4-BE49-F238E27FC236}">
                <a16:creationId xmlns:a16="http://schemas.microsoft.com/office/drawing/2014/main" id="{DB4A12B6-EF0D-43E8-8C17-4FAD4D2766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>
              <a:lumMod val="85000"/>
              <a:lumOff val="15000"/>
              <a:alpha val="93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0" name="Rectangle 10">
            <a:extLst>
              <a:ext uri="{FF2B5EF4-FFF2-40B4-BE49-F238E27FC236}">
                <a16:creationId xmlns:a16="http://schemas.microsoft.com/office/drawing/2014/main" id="{AE107525-0C02-447F-8A3F-553320A723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2"/>
            </a:solidFill>
            <a:prstDash val="solid"/>
            <a:miter lim="800000"/>
          </a:ln>
          <a:effectLst/>
        </p:spPr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A297AEA7-0339-44BD-AB2C-319AEA6874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>
            <a:normAutofit/>
          </a:bodyPr>
          <a:lstStyle/>
          <a:p>
            <a:r>
              <a:rPr lang="hr-HR"/>
              <a:t>WHERE IS GIZMO?</a:t>
            </a:r>
            <a:endParaRPr lang="hr-HR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F244DB00-2357-4CFC-99FE-5BA380F940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endParaRPr lang="hr-HR" sz="700" dirty="0"/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hr-HR" sz="2800" dirty="0"/>
              <a:t>- ponavljanje</a:t>
            </a:r>
          </a:p>
        </p:txBody>
      </p:sp>
      <p:sp>
        <p:nvSpPr>
          <p:cNvPr id="21" name="Rectangle 12">
            <a:extLst>
              <a:ext uri="{FF2B5EF4-FFF2-40B4-BE49-F238E27FC236}">
                <a16:creationId xmlns:a16="http://schemas.microsoft.com/office/drawing/2014/main" id="{AB7A42E3-05D8-4A0B-9D4E-20EF581E57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EE9A54B-189D-4645-8254-FDC4210EC6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11CE48F-D5E4-4520-AF1E-8F85CFBDA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1448851-39AD-4943-BF9C-C50704E08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71700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>
            <a:extLst>
              <a:ext uri="{FF2B5EF4-FFF2-40B4-BE49-F238E27FC236}">
                <a16:creationId xmlns:a16="http://schemas.microsoft.com/office/drawing/2014/main" id="{A0573430-08F2-44A0-9E2E-C9EB520EFC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0617" y="310718"/>
            <a:ext cx="10175330" cy="6258758"/>
          </a:xfrm>
        </p:spPr>
        <p:txBody>
          <a:bodyPr/>
          <a:lstStyle/>
          <a:p>
            <a:pPr algn="l"/>
            <a:endParaRPr lang="hr-HR" dirty="0"/>
          </a:p>
          <a:p>
            <a:pPr algn="l"/>
            <a:endParaRPr lang="hr-HR" dirty="0"/>
          </a:p>
          <a:p>
            <a:pPr algn="l"/>
            <a:r>
              <a:rPr lang="hr-HR" dirty="0"/>
              <a:t>Danas ćemo uvježbati nazive za namještaj te naučiti i ponešto novo. </a:t>
            </a:r>
          </a:p>
          <a:p>
            <a:pPr algn="l"/>
            <a:r>
              <a:rPr lang="hr-HR" dirty="0"/>
              <a:t>Otvorite RB str. 66. Pogledaj sličice u 1. zadatku, klikni dolje na zvučni zapis i ponavljaj za učiteljicom 3 puta ako doista misliš naučiti ove riječi. </a:t>
            </a:r>
          </a:p>
        </p:txBody>
      </p:sp>
      <p:pic>
        <p:nvPicPr>
          <p:cNvPr id="4" name="Snimljeni zvuk">
            <a:hlinkClick r:id="" action="ppaction://media"/>
            <a:extLst>
              <a:ext uri="{FF2B5EF4-FFF2-40B4-BE49-F238E27FC236}">
                <a16:creationId xmlns:a16="http://schemas.microsoft.com/office/drawing/2014/main" id="{88A1E1EB-7C97-40E1-B178-9054383BF6B9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844711" y="3440097"/>
            <a:ext cx="1926454" cy="1926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972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669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EB4BFD6-A85D-4A13-A54A-9A5C9E31C6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5DD78E9-DE0D-47AF-A0DB-F475221E3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118D329-2010-4A15-B57C-429FFAE35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0B768539-EE5B-47DD-9DED-A9DE5CAA2E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3520" y="777240"/>
            <a:ext cx="6544620" cy="4807962"/>
          </a:xfrm>
        </p:spPr>
        <p:txBody>
          <a:bodyPr anchor="ctr">
            <a:normAutofit fontScale="90000"/>
          </a:bodyPr>
          <a:lstStyle/>
          <a:p>
            <a:pPr algn="r"/>
            <a:r>
              <a:rPr lang="hr-HR" dirty="0">
                <a:solidFill>
                  <a:schemeClr val="tx1"/>
                </a:solidFill>
              </a:rPr>
              <a:t>Sada ćemo naučiti kada koristimo </a:t>
            </a:r>
            <a:r>
              <a:rPr lang="hr-HR" dirty="0">
                <a:solidFill>
                  <a:srgbClr val="00B050"/>
                </a:solidFill>
              </a:rPr>
              <a:t>THERE IS</a:t>
            </a:r>
            <a:r>
              <a:rPr lang="hr-HR" dirty="0">
                <a:solidFill>
                  <a:schemeClr val="tx1"/>
                </a:solidFill>
              </a:rPr>
              <a:t>, a kada </a:t>
            </a:r>
            <a:r>
              <a:rPr lang="hr-HR" dirty="0">
                <a:solidFill>
                  <a:srgbClr val="00B050"/>
                </a:solidFill>
              </a:rPr>
              <a:t>THERE ARE</a:t>
            </a:r>
            <a:r>
              <a:rPr lang="hr-HR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225AFC52-EC39-49EC-8683-312DDC8D2C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73440" y="1272800"/>
            <a:ext cx="2481307" cy="4312402"/>
          </a:xfrm>
        </p:spPr>
        <p:txBody>
          <a:bodyPr anchor="ctr">
            <a:normAutofit/>
          </a:bodyPr>
          <a:lstStyle/>
          <a:p>
            <a:pPr algn="l"/>
            <a:r>
              <a:rPr lang="hr-HR" sz="2000" dirty="0"/>
              <a:t>Pogledaj video:</a:t>
            </a:r>
          </a:p>
          <a:p>
            <a:pPr algn="l"/>
            <a:r>
              <a:rPr lang="hr-HR" sz="2000" dirty="0">
                <a:hlinkClick r:id="rId2"/>
              </a:rPr>
              <a:t>https://www.youtube.com/watch?v=ZjhOgnROluo</a:t>
            </a:r>
            <a:endParaRPr lang="hr-HR" sz="2000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94262BC-EE98-4BD6-82DB-4955E8DCC2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2" y="2057401"/>
            <a:ext cx="0" cy="274320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5658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>
            <a:extLst>
              <a:ext uri="{FF2B5EF4-FFF2-40B4-BE49-F238E27FC236}">
                <a16:creationId xmlns:a16="http://schemas.microsoft.com/office/drawing/2014/main" id="{E6331BCA-222D-4659-9F19-E953274C30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1500" y="727364"/>
            <a:ext cx="10879282" cy="5673436"/>
          </a:xfrm>
        </p:spPr>
        <p:txBody>
          <a:bodyPr/>
          <a:lstStyle/>
          <a:p>
            <a:pPr algn="l"/>
            <a:r>
              <a:rPr lang="hr-HR" dirty="0"/>
              <a:t>Za vježbu riješi u RB str. </a:t>
            </a:r>
            <a:r>
              <a:rPr lang="hr-HR" b="1" dirty="0"/>
              <a:t>67 </a:t>
            </a:r>
            <a:r>
              <a:rPr lang="hr-HR" b="1" dirty="0" err="1"/>
              <a:t>zad</a:t>
            </a:r>
            <a:r>
              <a:rPr lang="hr-HR" b="1" dirty="0"/>
              <a:t>. 3 </a:t>
            </a:r>
            <a:r>
              <a:rPr lang="hr-HR" dirty="0"/>
              <a:t>(dopiši nazive za namještaj/sanitarije iz 1. zadatka na 66.str.)</a:t>
            </a:r>
          </a:p>
          <a:p>
            <a:pPr algn="l"/>
            <a:endParaRPr lang="hr-HR" dirty="0"/>
          </a:p>
          <a:p>
            <a:pPr algn="l"/>
            <a:r>
              <a:rPr lang="hr-HR" dirty="0"/>
              <a:t>Zatim </a:t>
            </a:r>
            <a:r>
              <a:rPr lang="hr-HR" b="1" dirty="0"/>
              <a:t>68. str.:</a:t>
            </a:r>
          </a:p>
          <a:p>
            <a:pPr algn="l"/>
            <a:r>
              <a:rPr lang="hr-HR" b="1" dirty="0"/>
              <a:t> 5. zadatak. </a:t>
            </a:r>
          </a:p>
          <a:p>
            <a:pPr algn="l"/>
            <a:r>
              <a:rPr lang="hr-HR" dirty="0"/>
              <a:t>Prisjeti se prijedloga koje smo učili nove: </a:t>
            </a:r>
            <a:r>
              <a:rPr lang="hr-HR" dirty="0" err="1">
                <a:solidFill>
                  <a:schemeClr val="accent6">
                    <a:lumMod val="50000"/>
                  </a:schemeClr>
                </a:solidFill>
              </a:rPr>
              <a:t>behind</a:t>
            </a:r>
            <a:r>
              <a:rPr lang="hr-HR" dirty="0">
                <a:solidFill>
                  <a:schemeClr val="accent6">
                    <a:lumMod val="50000"/>
                  </a:schemeClr>
                </a:solidFill>
              </a:rPr>
              <a:t> – iza</a:t>
            </a:r>
            <a:r>
              <a:rPr lang="hr-HR" dirty="0"/>
              <a:t>, </a:t>
            </a:r>
            <a:r>
              <a:rPr lang="hr-HR" dirty="0" err="1">
                <a:solidFill>
                  <a:srgbClr val="0070C0"/>
                </a:solidFill>
              </a:rPr>
              <a:t>in</a:t>
            </a:r>
            <a:r>
              <a:rPr lang="hr-HR" dirty="0">
                <a:solidFill>
                  <a:srgbClr val="0070C0"/>
                </a:solidFill>
              </a:rPr>
              <a:t> front </a:t>
            </a:r>
            <a:r>
              <a:rPr lang="hr-HR" dirty="0" err="1">
                <a:solidFill>
                  <a:srgbClr val="0070C0"/>
                </a:solidFill>
              </a:rPr>
              <a:t>of</a:t>
            </a:r>
            <a:r>
              <a:rPr lang="hr-HR" dirty="0">
                <a:solidFill>
                  <a:srgbClr val="0070C0"/>
                </a:solidFill>
              </a:rPr>
              <a:t> – ispred.</a:t>
            </a:r>
          </a:p>
          <a:p>
            <a:pPr algn="l"/>
            <a:endParaRPr lang="hr-HR" dirty="0">
              <a:solidFill>
                <a:srgbClr val="0070C0"/>
              </a:solidFill>
            </a:endParaRPr>
          </a:p>
          <a:p>
            <a:pPr algn="l"/>
            <a:r>
              <a:rPr lang="hr-HR" b="1" dirty="0">
                <a:solidFill>
                  <a:schemeClr val="tx1"/>
                </a:solidFill>
              </a:rPr>
              <a:t>6. Zadatak</a:t>
            </a:r>
            <a:r>
              <a:rPr lang="hr-HR" dirty="0">
                <a:solidFill>
                  <a:schemeClr val="tx1"/>
                </a:solidFill>
              </a:rPr>
              <a:t>: pogledaj sličicu i upiši u rečenice ponuđene riječi.</a:t>
            </a:r>
          </a:p>
          <a:p>
            <a:pPr algn="l"/>
            <a:r>
              <a:rPr lang="hr-HR" dirty="0">
                <a:solidFill>
                  <a:srgbClr val="00B050"/>
                </a:solidFill>
              </a:rPr>
              <a:t>PAZI: </a:t>
            </a:r>
            <a:r>
              <a:rPr lang="hr-HR" u="sng" dirty="0">
                <a:solidFill>
                  <a:schemeClr val="accent2"/>
                </a:solidFill>
              </a:rPr>
              <a:t>THERE IS koristimo za jedninu, a THERE ARE za množinu.</a:t>
            </a:r>
          </a:p>
          <a:p>
            <a:pPr algn="l"/>
            <a:r>
              <a:rPr lang="hr-HR" b="1" dirty="0">
                <a:solidFill>
                  <a:schemeClr val="accent2"/>
                </a:solidFill>
              </a:rPr>
              <a:t>Trebaš paziti je li ponuđena riječ u JEDNINI ili MNOŽINI.</a:t>
            </a:r>
          </a:p>
          <a:p>
            <a:pPr algn="l"/>
            <a:endParaRPr lang="hr-HR" b="1" dirty="0">
              <a:solidFill>
                <a:schemeClr val="accent2"/>
              </a:solidFill>
            </a:endParaRPr>
          </a:p>
          <a:p>
            <a:pPr algn="l"/>
            <a:r>
              <a:rPr lang="hr-HR" b="1" dirty="0">
                <a:solidFill>
                  <a:schemeClr val="tx1"/>
                </a:solidFill>
              </a:rPr>
              <a:t>9. zadatak</a:t>
            </a:r>
            <a:r>
              <a:rPr lang="hr-HR" dirty="0">
                <a:solidFill>
                  <a:schemeClr val="tx1"/>
                </a:solidFill>
              </a:rPr>
              <a:t>: nacrtaj ono što piše u rečenici. Ovim zadatkom opet vježbamo THERE IS i THERE ARE.</a:t>
            </a:r>
          </a:p>
        </p:txBody>
      </p:sp>
    </p:spTree>
    <p:extLst>
      <p:ext uri="{BB962C8B-B14F-4D97-AF65-F5344CB8AC3E}">
        <p14:creationId xmlns:p14="http://schemas.microsoft.com/office/powerpoint/2010/main" val="1955290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D071C0CD-5EFD-45A1-AAFD-61C3D4A651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A03302C-20A2-4C4F-9760-E85AE1041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7" y="643464"/>
            <a:ext cx="10912338" cy="5571072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D00F093B-0739-4429-B30D-D72924D088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9702" y="809244"/>
            <a:ext cx="10579608" cy="5239512"/>
          </a:xfrm>
          <a:prstGeom prst="rect">
            <a:avLst/>
          </a:prstGeom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1B13E485-2AED-433C-AD8A-FDDB89A1C7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3632" y="1559768"/>
            <a:ext cx="9678368" cy="3135379"/>
          </a:xfrm>
        </p:spPr>
        <p:txBody>
          <a:bodyPr>
            <a:normAutofit/>
          </a:bodyPr>
          <a:lstStyle/>
          <a:p>
            <a:r>
              <a:rPr lang="hr-HR" sz="5600"/>
              <a:t>Sliku RB mi pošaljite u Yammer, ako znate privatno, ako ne onda u komentar.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524535C9-7044-48C2-B8F0-D17C33B7A5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3633" y="4817251"/>
            <a:ext cx="9678367" cy="688024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hr-HR" dirty="0"/>
              <a:t>Tko šalje privatno, neka nađe prošlu poruku i tamo ubaci u odgovor da imam sve na jednom mjestu.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BB92999-6A40-480A-8965-2F20DFB032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640856"/>
            <a:ext cx="1920240" cy="73152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15573B87-7D61-460C-9ADA-EF63674E3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000000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0AAF6B7C-985D-4351-9564-8DBDF5BB03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000000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F88433F4-33AB-4CE1-9DE3-72A8403654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8615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000000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38226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DarkSeedLeftStep">
      <a:dk1>
        <a:srgbClr val="000000"/>
      </a:dk1>
      <a:lt1>
        <a:srgbClr val="FFFFFF"/>
      </a:lt1>
      <a:dk2>
        <a:srgbClr val="41242F"/>
      </a:dk2>
      <a:lt2>
        <a:srgbClr val="E2E8E8"/>
      </a:lt2>
      <a:accent1>
        <a:srgbClr val="D0443F"/>
      </a:accent1>
      <a:accent2>
        <a:srgbClr val="BF2E65"/>
      </a:accent2>
      <a:accent3>
        <a:srgbClr val="D03FB3"/>
      </a:accent3>
      <a:accent4>
        <a:srgbClr val="9F2EBF"/>
      </a:accent4>
      <a:accent5>
        <a:srgbClr val="753FD0"/>
      </a:accent5>
      <a:accent6>
        <a:srgbClr val="464CC6"/>
      </a:accent6>
      <a:hlink>
        <a:srgbClr val="955CC8"/>
      </a:hlink>
      <a:folHlink>
        <a:srgbClr val="7F7F7F"/>
      </a:folHlink>
    </a:clrScheme>
    <a:fontScheme name="Savon">
      <a:majorFont>
        <a:latin typeface="Georgia Pro Cond Blac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229</Words>
  <Application>Microsoft Office PowerPoint</Application>
  <PresentationFormat>Široki zaslon</PresentationFormat>
  <Paragraphs>23</Paragraphs>
  <Slides>5</Slides>
  <Notes>0</Notes>
  <HiddenSlides>0</HiddenSlides>
  <MMClips>1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9" baseType="lpstr">
      <vt:lpstr>Garamond</vt:lpstr>
      <vt:lpstr>Georgia Pro</vt:lpstr>
      <vt:lpstr>Georgia Pro Cond Black</vt:lpstr>
      <vt:lpstr>SavonVTI</vt:lpstr>
      <vt:lpstr>WHERE IS GIZMO?</vt:lpstr>
      <vt:lpstr>PowerPoint prezentacija</vt:lpstr>
      <vt:lpstr>Sada ćemo naučiti kada koristimo THERE IS, a kada THERE ARE.</vt:lpstr>
      <vt:lpstr>PowerPoint prezentacija</vt:lpstr>
      <vt:lpstr>Sliku RB mi pošaljite u Yammer, ako znate privatno, ako ne onda u komentar.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IS GIZMO?</dc:title>
  <dc:creator>Valentina Bertina</dc:creator>
  <cp:lastModifiedBy>Valentina Bertina</cp:lastModifiedBy>
  <cp:revision>1</cp:revision>
  <dcterms:created xsi:type="dcterms:W3CDTF">2020-04-14T05:45:40Z</dcterms:created>
  <dcterms:modified xsi:type="dcterms:W3CDTF">2020-04-14T05:46:13Z</dcterms:modified>
</cp:coreProperties>
</file>