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5/20/2020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555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5/20/2020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30033778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allwhitebackground.com/corn.html" TargetMode="External"/><Relationship Id="rId7" Type="http://schemas.openxmlformats.org/officeDocument/2006/relationships/hyperlink" Target="https://pxhere.com/en/photo/1014213"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www.pexels.com/photo/black-and-white-animal-tail-145951/" TargetMode="External"/><Relationship Id="rId10" Type="http://schemas.openxmlformats.org/officeDocument/2006/relationships/hyperlink" Target="https://creativecommons.org/licenses/by-nc/3.0/" TargetMode="External"/><Relationship Id="rId4" Type="http://schemas.openxmlformats.org/officeDocument/2006/relationships/image" Target="../media/image7.jpeg"/><Relationship Id="rId9" Type="http://schemas.openxmlformats.org/officeDocument/2006/relationships/hyperlink" Target="http://pngimg.com/download/218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B78BD110-4C1C-4B47-8D40-06B3D29513FE}"/>
              </a:ext>
            </a:extLst>
          </p:cNvPr>
          <p:cNvPicPr>
            <a:picLocks noChangeAspect="1"/>
          </p:cNvPicPr>
          <p:nvPr/>
        </p:nvPicPr>
        <p:blipFill rotWithShape="1">
          <a:blip r:embed="rId2">
            <a:extLst>
              <a:ext uri="{28A0092B-C50C-407E-A947-70E740481C1C}">
                <a14:useLocalDpi xmlns:a14="http://schemas.microsoft.com/office/drawing/2010/main" val="0"/>
              </a:ext>
            </a:extLst>
          </a:blip>
          <a:srcRect l="7579"/>
          <a:stretch/>
        </p:blipFill>
        <p:spPr>
          <a:xfrm>
            <a:off x="20" y="10"/>
            <a:ext cx="12188932" cy="6857990"/>
          </a:xfrm>
          <a:prstGeom prst="rect">
            <a:avLst/>
          </a:prstGeom>
        </p:spPr>
      </p:pic>
      <p:sp>
        <p:nvSpPr>
          <p:cNvPr id="19"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356F1C2-2664-477C-8AC0-20875F81EA57}"/>
              </a:ext>
            </a:extLst>
          </p:cNvPr>
          <p:cNvSpPr>
            <a:spLocks noGrp="1"/>
          </p:cNvSpPr>
          <p:nvPr>
            <p:ph type="ctrTitle"/>
          </p:nvPr>
        </p:nvSpPr>
        <p:spPr>
          <a:xfrm>
            <a:off x="6095999" y="3834174"/>
            <a:ext cx="5257800" cy="1701570"/>
          </a:xfrm>
        </p:spPr>
        <p:txBody>
          <a:bodyPr anchor="b">
            <a:normAutofit/>
          </a:bodyPr>
          <a:lstStyle/>
          <a:p>
            <a:pPr algn="l"/>
            <a:r>
              <a:rPr lang="hr-HR" sz="4400"/>
              <a:t>ENGLESKI JEZIK</a:t>
            </a:r>
          </a:p>
        </p:txBody>
      </p:sp>
      <p:sp>
        <p:nvSpPr>
          <p:cNvPr id="3" name="Podnaslov 2">
            <a:extLst>
              <a:ext uri="{FF2B5EF4-FFF2-40B4-BE49-F238E27FC236}">
                <a16:creationId xmlns:a16="http://schemas.microsoft.com/office/drawing/2014/main" id="{290684D4-3C96-4AE2-869F-8A32254F4E53}"/>
              </a:ext>
            </a:extLst>
          </p:cNvPr>
          <p:cNvSpPr>
            <a:spLocks noGrp="1"/>
          </p:cNvSpPr>
          <p:nvPr>
            <p:ph type="subTitle" idx="1"/>
          </p:nvPr>
        </p:nvSpPr>
        <p:spPr>
          <a:xfrm>
            <a:off x="6096000" y="5592499"/>
            <a:ext cx="5147960" cy="646785"/>
          </a:xfrm>
        </p:spPr>
        <p:txBody>
          <a:bodyPr>
            <a:normAutofit/>
          </a:bodyPr>
          <a:lstStyle/>
          <a:p>
            <a:pPr algn="l"/>
            <a:r>
              <a:rPr lang="hr-HR" sz="2000" dirty="0"/>
              <a:t>21</a:t>
            </a:r>
            <a:r>
              <a:rPr lang="hr-HR" sz="2000" baseline="30000" dirty="0"/>
              <a:t>st</a:t>
            </a:r>
            <a:r>
              <a:rPr lang="hr-HR" sz="2000" dirty="0"/>
              <a:t> May, 2020</a:t>
            </a:r>
          </a:p>
        </p:txBody>
      </p:sp>
    </p:spTree>
    <p:extLst>
      <p:ext uri="{BB962C8B-B14F-4D97-AF65-F5344CB8AC3E}">
        <p14:creationId xmlns:p14="http://schemas.microsoft.com/office/powerpoint/2010/main" val="38369029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FE70F2-FD39-46F2-8BD7-73BD3F4A4B72}"/>
              </a:ext>
            </a:extLst>
          </p:cNvPr>
          <p:cNvSpPr>
            <a:spLocks noGrp="1"/>
          </p:cNvSpPr>
          <p:nvPr>
            <p:ph type="ctrTitle"/>
          </p:nvPr>
        </p:nvSpPr>
        <p:spPr/>
        <p:txBody>
          <a:bodyPr>
            <a:normAutofit/>
          </a:bodyPr>
          <a:lstStyle/>
          <a:p>
            <a:pPr algn="l"/>
            <a:r>
              <a:rPr lang="hr-HR" sz="1800" dirty="0"/>
              <a:t>Danas nastavljamo s istom lekcijom. </a:t>
            </a:r>
            <a:br>
              <a:rPr lang="hr-HR" sz="1800" dirty="0"/>
            </a:br>
            <a:r>
              <a:rPr lang="hr-HR" sz="1800" dirty="0"/>
              <a:t>Nakon ove lekcije trebali biste znati naučiti prepoznati opis životinje, ali i sami opisati neku životinju. </a:t>
            </a:r>
          </a:p>
        </p:txBody>
      </p:sp>
      <p:sp>
        <p:nvSpPr>
          <p:cNvPr id="3" name="Podnaslov 2">
            <a:extLst>
              <a:ext uri="{FF2B5EF4-FFF2-40B4-BE49-F238E27FC236}">
                <a16:creationId xmlns:a16="http://schemas.microsoft.com/office/drawing/2014/main" id="{9F8FE981-13F6-4205-8AB6-AE96A1E44518}"/>
              </a:ext>
            </a:extLst>
          </p:cNvPr>
          <p:cNvSpPr>
            <a:spLocks noGrp="1"/>
          </p:cNvSpPr>
          <p:nvPr>
            <p:ph type="subTitle" idx="1"/>
          </p:nvPr>
        </p:nvSpPr>
        <p:spPr/>
        <p:txBody>
          <a:bodyPr/>
          <a:lstStyle/>
          <a:p>
            <a:pPr algn="l"/>
            <a:r>
              <a:rPr lang="hr-HR" dirty="0">
                <a:solidFill>
                  <a:srgbClr val="FF0000"/>
                </a:solidFill>
              </a:rPr>
              <a:t>ONI KOJI MOGU OTVORITI IZZI RADE OVO:</a:t>
            </a:r>
          </a:p>
          <a:p>
            <a:pPr algn="l"/>
            <a:r>
              <a:rPr lang="hr-HR" dirty="0"/>
              <a:t>U </a:t>
            </a:r>
            <a:r>
              <a:rPr lang="hr-HR" dirty="0" err="1"/>
              <a:t>Izziju</a:t>
            </a:r>
            <a:r>
              <a:rPr lang="hr-HR" dirty="0"/>
              <a:t> nastavljamo s lekcijom Old McDonald’s </a:t>
            </a:r>
            <a:r>
              <a:rPr lang="hr-HR" dirty="0" err="1"/>
              <a:t>zoo</a:t>
            </a:r>
            <a:r>
              <a:rPr lang="hr-HR" dirty="0"/>
              <a:t>, a riješite ovaj zadatak na slici. </a:t>
            </a:r>
          </a:p>
        </p:txBody>
      </p:sp>
    </p:spTree>
    <p:extLst>
      <p:ext uri="{BB962C8B-B14F-4D97-AF65-F5344CB8AC3E}">
        <p14:creationId xmlns:p14="http://schemas.microsoft.com/office/powerpoint/2010/main" val="218772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B26898-DC0C-4604-9B7A-A7890C2ABFAF}"/>
              </a:ext>
            </a:extLst>
          </p:cNvPr>
          <p:cNvSpPr>
            <a:spLocks noGrp="1"/>
          </p:cNvSpPr>
          <p:nvPr>
            <p:ph type="ctrTitle"/>
          </p:nvPr>
        </p:nvSpPr>
        <p:spPr>
          <a:xfrm>
            <a:off x="1524000" y="1122363"/>
            <a:ext cx="9144000" cy="679804"/>
          </a:xfrm>
        </p:spPr>
        <p:txBody>
          <a:bodyPr>
            <a:normAutofit/>
          </a:bodyPr>
          <a:lstStyle/>
          <a:p>
            <a:pPr algn="l"/>
            <a:r>
              <a:rPr lang="hr-HR" sz="2800" dirty="0">
                <a:solidFill>
                  <a:srgbClr val="FF0000"/>
                </a:solidFill>
              </a:rPr>
              <a:t>ZADATAK ZA ONE KOJI NE MOGU NA IZZI:</a:t>
            </a:r>
          </a:p>
        </p:txBody>
      </p:sp>
      <p:sp>
        <p:nvSpPr>
          <p:cNvPr id="3" name="Podnaslov 2">
            <a:extLst>
              <a:ext uri="{FF2B5EF4-FFF2-40B4-BE49-F238E27FC236}">
                <a16:creationId xmlns:a16="http://schemas.microsoft.com/office/drawing/2014/main" id="{415C351C-0463-4B55-872D-A0DD9AF11342}"/>
              </a:ext>
            </a:extLst>
          </p:cNvPr>
          <p:cNvSpPr>
            <a:spLocks noGrp="1"/>
          </p:cNvSpPr>
          <p:nvPr>
            <p:ph type="subTitle" idx="1"/>
          </p:nvPr>
        </p:nvSpPr>
        <p:spPr/>
        <p:txBody>
          <a:bodyPr/>
          <a:lstStyle/>
          <a:p>
            <a:pPr algn="l"/>
            <a:r>
              <a:rPr lang="hr-HR" dirty="0"/>
              <a:t>U udžbeniku na stranici 65 poslušaj 4. zadatak i pogodi koju životinju gospodin Old McDonald opisuje, napiši na crtu ime životinje. Evo zvučni zapis:</a:t>
            </a:r>
          </a:p>
        </p:txBody>
      </p:sp>
      <p:pic>
        <p:nvPicPr>
          <p:cNvPr id="4" name="48_track_48_0">
            <a:hlinkClick r:id="" action="ppaction://media"/>
            <a:extLst>
              <a:ext uri="{FF2B5EF4-FFF2-40B4-BE49-F238E27FC236}">
                <a16:creationId xmlns:a16="http://schemas.microsoft.com/office/drawing/2014/main" id="{3D4BA1DF-F324-4660-9A74-76852376C1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12929" y="4873842"/>
            <a:ext cx="1147670" cy="1147670"/>
          </a:xfrm>
          <a:prstGeom prst="rect">
            <a:avLst/>
          </a:prstGeom>
        </p:spPr>
      </p:pic>
    </p:spTree>
    <p:extLst>
      <p:ext uri="{BB962C8B-B14F-4D97-AF65-F5344CB8AC3E}">
        <p14:creationId xmlns:p14="http://schemas.microsoft.com/office/powerpoint/2010/main" val="16216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7AF8973D-BA4C-4291-88D9-630F1108FE62}"/>
              </a:ext>
            </a:extLst>
          </p:cNvPr>
          <p:cNvSpPr>
            <a:spLocks noGrp="1"/>
          </p:cNvSpPr>
          <p:nvPr>
            <p:ph type="ctrTitle"/>
          </p:nvPr>
        </p:nvSpPr>
        <p:spPr>
          <a:xfrm>
            <a:off x="7080738" y="647593"/>
            <a:ext cx="4467792" cy="3060541"/>
          </a:xfrm>
        </p:spPr>
        <p:txBody>
          <a:bodyPr>
            <a:normAutofit/>
          </a:bodyPr>
          <a:lstStyle/>
          <a:p>
            <a:r>
              <a:rPr lang="hr-HR" sz="2000">
                <a:solidFill>
                  <a:srgbClr val="FFFFFF"/>
                </a:solidFill>
              </a:rPr>
              <a:t>Ovo je slijedeći zadatak u Izziju. </a:t>
            </a:r>
            <a:br>
              <a:rPr lang="hr-HR" sz="2000">
                <a:solidFill>
                  <a:srgbClr val="FFFFFF"/>
                </a:solidFill>
              </a:rPr>
            </a:br>
            <a:r>
              <a:rPr lang="hr-HR" sz="2000" b="1">
                <a:solidFill>
                  <a:srgbClr val="FFFFFF"/>
                </a:solidFill>
              </a:rPr>
              <a:t>Možda vam ovo pomogne:</a:t>
            </a:r>
            <a:br>
              <a:rPr lang="hr-HR" sz="2000" b="1">
                <a:solidFill>
                  <a:srgbClr val="FFFFFF"/>
                </a:solidFill>
              </a:rPr>
            </a:br>
            <a:r>
              <a:rPr lang="hr-HR" sz="2000">
                <a:solidFill>
                  <a:srgbClr val="FFFFFF"/>
                </a:solidFill>
              </a:rPr>
              <a:t>It can fly at night – Može letjeti po noći</a:t>
            </a:r>
            <a:br>
              <a:rPr lang="hr-HR" sz="2000">
                <a:solidFill>
                  <a:srgbClr val="FFFFFF"/>
                </a:solidFill>
              </a:rPr>
            </a:br>
            <a:r>
              <a:rPr lang="hr-HR" sz="2000">
                <a:solidFill>
                  <a:srgbClr val="FFFFFF"/>
                </a:solidFill>
              </a:rPr>
              <a:t>fast – brzo      </a:t>
            </a:r>
            <a:br>
              <a:rPr lang="hr-HR" sz="2000">
                <a:solidFill>
                  <a:srgbClr val="FFFFFF"/>
                </a:solidFill>
              </a:rPr>
            </a:br>
            <a:r>
              <a:rPr lang="hr-HR" sz="2000">
                <a:solidFill>
                  <a:srgbClr val="FFFFFF"/>
                </a:solidFill>
              </a:rPr>
              <a:t>meat – meso</a:t>
            </a:r>
            <a:br>
              <a:rPr lang="hr-HR" sz="2000">
                <a:solidFill>
                  <a:srgbClr val="FFFFFF"/>
                </a:solidFill>
              </a:rPr>
            </a:br>
            <a:r>
              <a:rPr lang="hr-HR" sz="2000">
                <a:solidFill>
                  <a:srgbClr val="FFFFFF"/>
                </a:solidFill>
              </a:rPr>
              <a:t>gray – siv</a:t>
            </a:r>
            <a:br>
              <a:rPr lang="hr-HR" sz="2000">
                <a:solidFill>
                  <a:srgbClr val="FFFFFF"/>
                </a:solidFill>
              </a:rPr>
            </a:br>
            <a:r>
              <a:rPr lang="hr-HR" sz="2000">
                <a:solidFill>
                  <a:srgbClr val="FFFFFF"/>
                </a:solidFill>
              </a:rPr>
              <a:t>It hasn’t got legs – Nema noge</a:t>
            </a:r>
            <a:br>
              <a:rPr lang="hr-HR" sz="2000">
                <a:solidFill>
                  <a:srgbClr val="FFFFFF"/>
                </a:solidFill>
              </a:rPr>
            </a:br>
            <a:r>
              <a:rPr lang="hr-HR" sz="2000">
                <a:solidFill>
                  <a:srgbClr val="FFFFFF"/>
                </a:solidFill>
              </a:rPr>
              <a:t>It has got a yellow beak – Ima žuti kljun</a:t>
            </a:r>
          </a:p>
        </p:txBody>
      </p:sp>
      <p:sp>
        <p:nvSpPr>
          <p:cNvPr id="3" name="Podnaslov 2">
            <a:extLst>
              <a:ext uri="{FF2B5EF4-FFF2-40B4-BE49-F238E27FC236}">
                <a16:creationId xmlns:a16="http://schemas.microsoft.com/office/drawing/2014/main" id="{CDA6F5E8-C819-42AE-9EC6-D715AD328E12}"/>
              </a:ext>
            </a:extLst>
          </p:cNvPr>
          <p:cNvSpPr>
            <a:spLocks noGrp="1"/>
          </p:cNvSpPr>
          <p:nvPr>
            <p:ph type="subTitle" idx="1"/>
          </p:nvPr>
        </p:nvSpPr>
        <p:spPr>
          <a:xfrm>
            <a:off x="7080738" y="3800209"/>
            <a:ext cx="4467792" cy="2410198"/>
          </a:xfrm>
        </p:spPr>
        <p:txBody>
          <a:bodyPr>
            <a:normAutofit/>
          </a:bodyPr>
          <a:lstStyle/>
          <a:p>
            <a:pPr algn="l"/>
            <a:r>
              <a:rPr lang="hr-HR" dirty="0">
                <a:solidFill>
                  <a:srgbClr val="FFFFFF"/>
                </a:solidFill>
              </a:rPr>
              <a:t>Klik na ljestve i odvuci na odgovarajuće mjesto.</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descr="Slika na kojoj se prikazuje snimka zaslona&#10;&#10;Opis je automatski generiran">
            <a:extLst>
              <a:ext uri="{FF2B5EF4-FFF2-40B4-BE49-F238E27FC236}">
                <a16:creationId xmlns:a16="http://schemas.microsoft.com/office/drawing/2014/main" id="{82F04F60-28CD-4D05-9B61-96440B221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47" y="1861055"/>
            <a:ext cx="4252055" cy="3135890"/>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54312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44A68E-5040-4D5D-92CF-9A0021406A99}"/>
              </a:ext>
            </a:extLst>
          </p:cNvPr>
          <p:cNvSpPr>
            <a:spLocks noGrp="1"/>
          </p:cNvSpPr>
          <p:nvPr>
            <p:ph type="ctrTitle"/>
          </p:nvPr>
        </p:nvSpPr>
        <p:spPr/>
        <p:txBody>
          <a:bodyPr>
            <a:normAutofit/>
          </a:bodyPr>
          <a:lstStyle/>
          <a:p>
            <a:pPr algn="l"/>
            <a:r>
              <a:rPr lang="hr-HR" sz="2800" dirty="0"/>
              <a:t>TKO NE RADI U IZZIJU, SLIJEDEĆI ZADATAK JE OVAJ:</a:t>
            </a:r>
            <a:br>
              <a:rPr lang="hr-HR" sz="2800" dirty="0"/>
            </a:br>
            <a:r>
              <a:rPr lang="hr-HR" sz="2800" dirty="0"/>
              <a:t>Prepiši rečenice u bilježnicu i spoji s odgovarajućom životinjom. </a:t>
            </a:r>
          </a:p>
        </p:txBody>
      </p:sp>
      <p:sp>
        <p:nvSpPr>
          <p:cNvPr id="3" name="Podnaslov 2">
            <a:extLst>
              <a:ext uri="{FF2B5EF4-FFF2-40B4-BE49-F238E27FC236}">
                <a16:creationId xmlns:a16="http://schemas.microsoft.com/office/drawing/2014/main" id="{7B63BB5D-DDAC-40AE-A6EE-BFB07E27B379}"/>
              </a:ext>
            </a:extLst>
          </p:cNvPr>
          <p:cNvSpPr>
            <a:spLocks noGrp="1"/>
          </p:cNvSpPr>
          <p:nvPr>
            <p:ph type="subTitle" idx="1"/>
          </p:nvPr>
        </p:nvSpPr>
        <p:spPr/>
        <p:txBody>
          <a:bodyPr>
            <a:normAutofit lnSpcReduction="10000"/>
          </a:bodyPr>
          <a:lstStyle/>
          <a:p>
            <a:r>
              <a:rPr lang="hr-HR" b="1" dirty="0"/>
              <a:t>Old McDonald’s </a:t>
            </a:r>
            <a:r>
              <a:rPr lang="hr-HR" b="1" dirty="0" err="1"/>
              <a:t>zoo</a:t>
            </a:r>
            <a:endParaRPr lang="hr-HR" dirty="0"/>
          </a:p>
          <a:p>
            <a:pPr algn="l"/>
            <a:r>
              <a:rPr lang="hr-HR" dirty="0" err="1"/>
              <a:t>It</a:t>
            </a:r>
            <a:r>
              <a:rPr lang="hr-HR" dirty="0"/>
              <a:t> </a:t>
            </a:r>
            <a:r>
              <a:rPr lang="hr-HR" dirty="0" err="1"/>
              <a:t>can</a:t>
            </a:r>
            <a:r>
              <a:rPr lang="hr-HR" dirty="0"/>
              <a:t> </a:t>
            </a:r>
            <a:r>
              <a:rPr lang="hr-HR" dirty="0" err="1"/>
              <a:t>fly</a:t>
            </a:r>
            <a:r>
              <a:rPr lang="hr-HR" dirty="0"/>
              <a:t> at </a:t>
            </a:r>
            <a:r>
              <a:rPr lang="hr-HR" dirty="0" err="1"/>
              <a:t>night</a:t>
            </a:r>
            <a:r>
              <a:rPr lang="hr-HR" dirty="0"/>
              <a:t>.						</a:t>
            </a:r>
            <a:r>
              <a:rPr lang="hr-HR" b="1" dirty="0">
                <a:solidFill>
                  <a:srgbClr val="00B050"/>
                </a:solidFill>
              </a:rPr>
              <a:t>a jaguar</a:t>
            </a:r>
          </a:p>
          <a:p>
            <a:pPr algn="l"/>
            <a:r>
              <a:rPr lang="hr-HR" dirty="0" err="1"/>
              <a:t>It</a:t>
            </a:r>
            <a:r>
              <a:rPr lang="hr-HR" dirty="0"/>
              <a:t> </a:t>
            </a:r>
            <a:r>
              <a:rPr lang="hr-HR" dirty="0" err="1"/>
              <a:t>is</a:t>
            </a:r>
            <a:r>
              <a:rPr lang="hr-HR" dirty="0"/>
              <a:t> </a:t>
            </a:r>
            <a:r>
              <a:rPr lang="hr-HR" dirty="0" err="1"/>
              <a:t>very</a:t>
            </a:r>
            <a:r>
              <a:rPr lang="hr-HR" dirty="0"/>
              <a:t> </a:t>
            </a:r>
            <a:r>
              <a:rPr lang="hr-HR" dirty="0" err="1"/>
              <a:t>fast</a:t>
            </a:r>
            <a:r>
              <a:rPr lang="hr-HR" dirty="0"/>
              <a:t> </a:t>
            </a:r>
            <a:r>
              <a:rPr lang="hr-HR" dirty="0" err="1"/>
              <a:t>and</a:t>
            </a:r>
            <a:r>
              <a:rPr lang="hr-HR" dirty="0"/>
              <a:t> </a:t>
            </a:r>
            <a:r>
              <a:rPr lang="hr-HR" dirty="0" err="1"/>
              <a:t>it</a:t>
            </a:r>
            <a:r>
              <a:rPr lang="hr-HR" dirty="0"/>
              <a:t> </a:t>
            </a:r>
            <a:r>
              <a:rPr lang="hr-HR" dirty="0" err="1"/>
              <a:t>likes</a:t>
            </a:r>
            <a:r>
              <a:rPr lang="hr-HR" dirty="0"/>
              <a:t> </a:t>
            </a:r>
            <a:r>
              <a:rPr lang="hr-HR" dirty="0" err="1"/>
              <a:t>meat</a:t>
            </a:r>
            <a:r>
              <a:rPr lang="hr-HR" dirty="0"/>
              <a:t>.				</a:t>
            </a:r>
            <a:r>
              <a:rPr lang="hr-HR" b="1" dirty="0">
                <a:solidFill>
                  <a:srgbClr val="00B050"/>
                </a:solidFill>
              </a:rPr>
              <a:t>a </a:t>
            </a:r>
            <a:r>
              <a:rPr lang="hr-HR" b="1" dirty="0" err="1">
                <a:solidFill>
                  <a:srgbClr val="00B050"/>
                </a:solidFill>
              </a:rPr>
              <a:t>snake</a:t>
            </a:r>
            <a:endParaRPr lang="hr-HR" b="1" dirty="0">
              <a:solidFill>
                <a:srgbClr val="00B050"/>
              </a:solidFill>
            </a:endParaRPr>
          </a:p>
          <a:p>
            <a:pPr algn="l"/>
            <a:r>
              <a:rPr lang="hr-HR" dirty="0" err="1"/>
              <a:t>It</a:t>
            </a:r>
            <a:r>
              <a:rPr lang="hr-HR" dirty="0"/>
              <a:t> </a:t>
            </a:r>
            <a:r>
              <a:rPr lang="hr-HR" dirty="0" err="1"/>
              <a:t>hasn’t</a:t>
            </a:r>
            <a:r>
              <a:rPr lang="hr-HR" dirty="0"/>
              <a:t> </a:t>
            </a:r>
            <a:r>
              <a:rPr lang="hr-HR" dirty="0" err="1"/>
              <a:t>got</a:t>
            </a:r>
            <a:r>
              <a:rPr lang="hr-HR" dirty="0"/>
              <a:t> </a:t>
            </a:r>
            <a:r>
              <a:rPr lang="hr-HR" dirty="0" err="1"/>
              <a:t>legs</a:t>
            </a:r>
            <a:r>
              <a:rPr lang="hr-HR" dirty="0"/>
              <a:t>.						</a:t>
            </a:r>
            <a:r>
              <a:rPr lang="hr-HR" b="1" dirty="0" err="1">
                <a:solidFill>
                  <a:srgbClr val="00B050"/>
                </a:solidFill>
              </a:rPr>
              <a:t>an</a:t>
            </a:r>
            <a:r>
              <a:rPr lang="hr-HR" b="1" dirty="0">
                <a:solidFill>
                  <a:srgbClr val="00B050"/>
                </a:solidFill>
              </a:rPr>
              <a:t> </a:t>
            </a:r>
            <a:r>
              <a:rPr lang="hr-HR" b="1" dirty="0" err="1">
                <a:solidFill>
                  <a:srgbClr val="00B050"/>
                </a:solidFill>
              </a:rPr>
              <a:t>owl</a:t>
            </a:r>
            <a:endParaRPr lang="hr-HR" b="1" dirty="0">
              <a:solidFill>
                <a:srgbClr val="00B050"/>
              </a:solidFill>
            </a:endParaRPr>
          </a:p>
        </p:txBody>
      </p:sp>
    </p:spTree>
    <p:extLst>
      <p:ext uri="{BB962C8B-B14F-4D97-AF65-F5344CB8AC3E}">
        <p14:creationId xmlns:p14="http://schemas.microsoft.com/office/powerpoint/2010/main" val="262169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2FBED978-3E4D-47F6-881F-2F5B398CC7F0}"/>
              </a:ext>
            </a:extLst>
          </p:cNvPr>
          <p:cNvSpPr>
            <a:spLocks noGrp="1"/>
          </p:cNvSpPr>
          <p:nvPr>
            <p:ph type="ctrTitle"/>
          </p:nvPr>
        </p:nvSpPr>
        <p:spPr>
          <a:xfrm>
            <a:off x="6194716" y="739978"/>
            <a:ext cx="5334930" cy="3004145"/>
          </a:xfrm>
        </p:spPr>
        <p:txBody>
          <a:bodyPr>
            <a:normAutofit/>
          </a:bodyPr>
          <a:lstStyle/>
          <a:p>
            <a:r>
              <a:rPr lang="hr-HR" sz="4200" dirty="0"/>
              <a:t>Sada poslušajte u </a:t>
            </a:r>
            <a:r>
              <a:rPr lang="hr-HR" sz="4200" dirty="0" err="1"/>
              <a:t>Izziju</a:t>
            </a:r>
            <a:r>
              <a:rPr lang="hr-HR" sz="4200" dirty="0"/>
              <a:t> englesku tradicionalnu pjesmicu Old McDonald had a Zoo.</a:t>
            </a:r>
          </a:p>
        </p:txBody>
      </p:sp>
      <p:sp>
        <p:nvSpPr>
          <p:cNvPr id="3" name="Podnaslov 2">
            <a:extLst>
              <a:ext uri="{FF2B5EF4-FFF2-40B4-BE49-F238E27FC236}">
                <a16:creationId xmlns:a16="http://schemas.microsoft.com/office/drawing/2014/main" id="{1DA4A99A-F53A-4694-91FE-AE840DF9F38F}"/>
              </a:ext>
            </a:extLst>
          </p:cNvPr>
          <p:cNvSpPr>
            <a:spLocks noGrp="1"/>
          </p:cNvSpPr>
          <p:nvPr>
            <p:ph type="subTitle" idx="1"/>
          </p:nvPr>
        </p:nvSpPr>
        <p:spPr>
          <a:xfrm>
            <a:off x="6194715" y="3836197"/>
            <a:ext cx="5334931" cy="2189214"/>
          </a:xfrm>
        </p:spPr>
        <p:txBody>
          <a:bodyPr>
            <a:normAutofit/>
          </a:bodyPr>
          <a:lstStyle/>
          <a:p>
            <a:pPr algn="l"/>
            <a:r>
              <a:rPr lang="hr-HR" dirty="0"/>
              <a:t>Zvučni zapis pjesmice iz udžbenika je u komentaru. </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Slika 4">
            <a:extLst>
              <a:ext uri="{FF2B5EF4-FFF2-40B4-BE49-F238E27FC236}">
                <a16:creationId xmlns:a16="http://schemas.microsoft.com/office/drawing/2014/main" id="{EB264BED-6655-4F91-8203-0A114A682148}"/>
              </a:ext>
            </a:extLst>
          </p:cNvPr>
          <p:cNvPicPr>
            <a:picLocks noChangeAspect="1"/>
          </p:cNvPicPr>
          <p:nvPr/>
        </p:nvPicPr>
        <p:blipFill rotWithShape="1">
          <a:blip r:embed="rId2">
            <a:extLst>
              <a:ext uri="{28A0092B-C50C-407E-A947-70E740481C1C}">
                <a14:useLocalDpi xmlns:a14="http://schemas.microsoft.com/office/drawing/2010/main" val="0"/>
              </a:ext>
            </a:extLst>
          </a:blip>
          <a:srcRect l="10371" r="18130"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33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lika 6">
            <a:extLst>
              <a:ext uri="{FF2B5EF4-FFF2-40B4-BE49-F238E27FC236}">
                <a16:creationId xmlns:a16="http://schemas.microsoft.com/office/drawing/2014/main" id="{F9919DBB-66AB-4F95-B54B-335042809620}"/>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20561" b="4439"/>
          <a:stretch/>
        </p:blipFill>
        <p:spPr>
          <a:xfrm rot="10800000">
            <a:off x="20" y="10"/>
            <a:ext cx="12191980" cy="6857990"/>
          </a:xfrm>
          <a:prstGeom prst="rect">
            <a:avLst/>
          </a:prstGeom>
        </p:spPr>
      </p:pic>
      <p:sp>
        <p:nvSpPr>
          <p:cNvPr id="23" name="Rectangle: Rounded Corners 13">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8580" y="643467"/>
            <a:ext cx="3859952"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292D76B2-FBF8-4F6F-AA7C-7C6EDFAEFD17}"/>
              </a:ext>
            </a:extLst>
          </p:cNvPr>
          <p:cNvSpPr>
            <a:spLocks noGrp="1"/>
          </p:cNvSpPr>
          <p:nvPr>
            <p:ph type="ctrTitle"/>
          </p:nvPr>
        </p:nvSpPr>
        <p:spPr>
          <a:xfrm>
            <a:off x="7879080" y="795509"/>
            <a:ext cx="3507023" cy="3011340"/>
          </a:xfrm>
        </p:spPr>
        <p:txBody>
          <a:bodyPr>
            <a:normAutofit/>
          </a:bodyPr>
          <a:lstStyle/>
          <a:p>
            <a:r>
              <a:rPr lang="hr-HR" sz="3100" dirty="0"/>
              <a:t>I za kraj napiši jedan opis životinje po svom izboru u radnoj bilježnici na stranici 79, zadatak 6. </a:t>
            </a:r>
          </a:p>
        </p:txBody>
      </p:sp>
      <p:sp>
        <p:nvSpPr>
          <p:cNvPr id="3" name="Podnaslov 2">
            <a:extLst>
              <a:ext uri="{FF2B5EF4-FFF2-40B4-BE49-F238E27FC236}">
                <a16:creationId xmlns:a16="http://schemas.microsoft.com/office/drawing/2014/main" id="{B8E68EB8-B20B-42E9-9641-4B4266F4660D}"/>
              </a:ext>
            </a:extLst>
          </p:cNvPr>
          <p:cNvSpPr>
            <a:spLocks noGrp="1"/>
          </p:cNvSpPr>
          <p:nvPr>
            <p:ph type="subTitle" idx="1"/>
          </p:nvPr>
        </p:nvSpPr>
        <p:spPr>
          <a:xfrm>
            <a:off x="7879080" y="3898924"/>
            <a:ext cx="3507023" cy="1777878"/>
          </a:xfrm>
        </p:spPr>
        <p:txBody>
          <a:bodyPr>
            <a:normAutofit fontScale="77500" lnSpcReduction="20000"/>
          </a:bodyPr>
          <a:lstStyle/>
          <a:p>
            <a:pPr algn="l"/>
            <a:r>
              <a:rPr lang="hr-HR" dirty="0"/>
              <a:t>Ove tu riječi ispod zadatka koristi pri opisu životinje. Za 1. rečenicu izaberi jednu riječ iz prvog stupca, za 2. rečenicu iz drugog stupca… Imate prijevod nekih riječi koje možda ne razumijete u zvučnom zapisu.</a:t>
            </a:r>
          </a:p>
        </p:txBody>
      </p:sp>
      <p:sp>
        <p:nvSpPr>
          <p:cNvPr id="24" name="Arc 15">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0584" y="8305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Snimljeni zvuk">
            <a:hlinkClick r:id="" action="ppaction://media"/>
            <a:extLst>
              <a:ext uri="{FF2B5EF4-FFF2-40B4-BE49-F238E27FC236}">
                <a16:creationId xmlns:a16="http://schemas.microsoft.com/office/drawing/2014/main" id="{687D40AB-C7AE-4761-8AB0-2F1A7093AE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3741" y="4275339"/>
            <a:ext cx="1269738" cy="1269738"/>
          </a:xfrm>
          <a:prstGeom prst="rect">
            <a:avLst/>
          </a:prstGeom>
        </p:spPr>
      </p:pic>
    </p:spTree>
    <p:extLst>
      <p:ext uri="{BB962C8B-B14F-4D97-AF65-F5344CB8AC3E}">
        <p14:creationId xmlns:p14="http://schemas.microsoft.com/office/powerpoint/2010/main" val="23633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6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6EB6D37-69E3-424B-93EB-61C4FD998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790931A-78C2-47A8-9DC4-15A6FFFBC8FC}"/>
              </a:ext>
            </a:extLst>
          </p:cNvPr>
          <p:cNvSpPr>
            <a:spLocks noGrp="1"/>
          </p:cNvSpPr>
          <p:nvPr>
            <p:ph type="ctrTitle"/>
          </p:nvPr>
        </p:nvSpPr>
        <p:spPr>
          <a:xfrm>
            <a:off x="643466" y="753626"/>
            <a:ext cx="5334930" cy="3004145"/>
          </a:xfrm>
        </p:spPr>
        <p:txBody>
          <a:bodyPr>
            <a:normAutofit/>
          </a:bodyPr>
          <a:lstStyle/>
          <a:p>
            <a:r>
              <a:rPr lang="hr-HR" sz="2400"/>
              <a:t>Zapiši još u bilježnicu (SVI) i nacrtaj:</a:t>
            </a:r>
            <a:br>
              <a:rPr lang="hr-HR" sz="2400"/>
            </a:br>
            <a:br>
              <a:rPr lang="hr-HR" sz="2400"/>
            </a:br>
            <a:r>
              <a:rPr lang="hr-HR" sz="2400" err="1"/>
              <a:t>grass</a:t>
            </a:r>
            <a:r>
              <a:rPr lang="hr-HR" sz="2400"/>
              <a:t> – trava</a:t>
            </a:r>
            <a:br>
              <a:rPr lang="hr-HR" sz="2400"/>
            </a:br>
            <a:r>
              <a:rPr lang="hr-HR" sz="2400" err="1"/>
              <a:t>corn</a:t>
            </a:r>
            <a:r>
              <a:rPr lang="hr-HR" sz="2400"/>
              <a:t> – kukuruz</a:t>
            </a:r>
            <a:br>
              <a:rPr lang="hr-HR" sz="2400"/>
            </a:br>
            <a:r>
              <a:rPr lang="hr-HR" sz="2400"/>
              <a:t>a </a:t>
            </a:r>
            <a:r>
              <a:rPr lang="hr-HR" sz="2400" err="1"/>
              <a:t>tail</a:t>
            </a:r>
            <a:r>
              <a:rPr lang="hr-HR" sz="2400"/>
              <a:t> – rep</a:t>
            </a:r>
            <a:br>
              <a:rPr lang="hr-HR" sz="2400"/>
            </a:br>
            <a:r>
              <a:rPr lang="hr-HR" sz="2400" err="1"/>
              <a:t>wings</a:t>
            </a:r>
            <a:r>
              <a:rPr lang="hr-HR" sz="2400"/>
              <a:t> – krila</a:t>
            </a:r>
            <a:br>
              <a:rPr lang="hr-HR" sz="2400"/>
            </a:br>
            <a:endParaRPr lang="hr-HR" sz="2400"/>
          </a:p>
        </p:txBody>
      </p:sp>
      <p:sp>
        <p:nvSpPr>
          <p:cNvPr id="3" name="Podnaslov 2">
            <a:extLst>
              <a:ext uri="{FF2B5EF4-FFF2-40B4-BE49-F238E27FC236}">
                <a16:creationId xmlns:a16="http://schemas.microsoft.com/office/drawing/2014/main" id="{B4F75427-DB56-4247-802F-37D39B61C986}"/>
              </a:ext>
            </a:extLst>
          </p:cNvPr>
          <p:cNvSpPr>
            <a:spLocks noGrp="1"/>
          </p:cNvSpPr>
          <p:nvPr>
            <p:ph type="subTitle" idx="1"/>
          </p:nvPr>
        </p:nvSpPr>
        <p:spPr>
          <a:xfrm>
            <a:off x="643465" y="3849845"/>
            <a:ext cx="5334931" cy="2189214"/>
          </a:xfrm>
        </p:spPr>
        <p:txBody>
          <a:bodyPr>
            <a:normAutofit/>
          </a:bodyPr>
          <a:lstStyle/>
          <a:p>
            <a:pPr algn="l"/>
            <a:r>
              <a:rPr lang="hr-HR" dirty="0"/>
              <a:t>Pošalji sliku bilježnice i radne bilježnice tijekom dana!</a:t>
            </a:r>
          </a:p>
          <a:p>
            <a:pPr algn="l"/>
            <a:r>
              <a:rPr lang="hr-HR" dirty="0" err="1"/>
              <a:t>Have</a:t>
            </a:r>
            <a:r>
              <a:rPr lang="hr-HR" dirty="0"/>
              <a:t> a </a:t>
            </a:r>
            <a:r>
              <a:rPr lang="hr-HR" dirty="0" err="1"/>
              <a:t>very</a:t>
            </a:r>
            <a:r>
              <a:rPr lang="hr-HR" dirty="0"/>
              <a:t> </a:t>
            </a:r>
            <a:r>
              <a:rPr lang="hr-HR" dirty="0" err="1"/>
              <a:t>nice</a:t>
            </a:r>
            <a:r>
              <a:rPr lang="hr-HR" dirty="0"/>
              <a:t> weekend!</a:t>
            </a:r>
          </a:p>
          <a:p>
            <a:pPr algn="l"/>
            <a:endParaRPr lang="hr-HR" dirty="0"/>
          </a:p>
          <a:p>
            <a:r>
              <a:rPr lang="hr-HR" b="1" dirty="0">
                <a:solidFill>
                  <a:srgbClr val="00B050"/>
                </a:solidFill>
              </a:rPr>
              <a:t>GOODBYE!</a:t>
            </a:r>
          </a:p>
        </p:txBody>
      </p:sp>
      <p:sp>
        <p:nvSpPr>
          <p:cNvPr id="20" name="Oval 19">
            <a:extLst>
              <a:ext uri="{FF2B5EF4-FFF2-40B4-BE49-F238E27FC236}">
                <a16:creationId xmlns:a16="http://schemas.microsoft.com/office/drawing/2014/main" id="{F40B4318-26B9-4B96-B3E6-DDF8F363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233" y="1222264"/>
            <a:ext cx="385605" cy="385605"/>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6D48EF1-349C-4140-B765-19FF489DA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74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Slika 6" descr="Slika na kojoj se prikazuje kukuruz, hrana, stol, sjedenje&#10;&#10;Opis je automatski generiran">
            <a:extLst>
              <a:ext uri="{FF2B5EF4-FFF2-40B4-BE49-F238E27FC236}">
                <a16:creationId xmlns:a16="http://schemas.microsoft.com/office/drawing/2014/main" id="{063840DF-34C7-4637-8553-64F72E2B27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 b="4465"/>
          <a:stretch/>
        </p:blipFill>
        <p:spPr>
          <a:xfrm>
            <a:off x="9067622" y="-4092"/>
            <a:ext cx="2379301" cy="1704729"/>
          </a:xfrm>
          <a:custGeom>
            <a:avLst/>
            <a:gdLst/>
            <a:ahLst/>
            <a:cxnLst/>
            <a:rect l="l" t="t" r="r" b="b"/>
            <a:pathLst>
              <a:path w="2379301" h="1704729">
                <a:moveTo>
                  <a:pt x="118544" y="0"/>
                </a:moveTo>
                <a:lnTo>
                  <a:pt x="2260757" y="0"/>
                </a:lnTo>
                <a:lnTo>
                  <a:pt x="2285812" y="52013"/>
                </a:lnTo>
                <a:cubicBezTo>
                  <a:pt x="2346012" y="194340"/>
                  <a:pt x="2379301" y="350822"/>
                  <a:pt x="2379301" y="515079"/>
                </a:cubicBezTo>
                <a:cubicBezTo>
                  <a:pt x="2379301" y="1172105"/>
                  <a:pt x="1846677" y="1704729"/>
                  <a:pt x="1189650" y="1704729"/>
                </a:cubicBezTo>
                <a:cubicBezTo>
                  <a:pt x="532624" y="1704729"/>
                  <a:pt x="0" y="1172105"/>
                  <a:pt x="0" y="515079"/>
                </a:cubicBezTo>
                <a:cubicBezTo>
                  <a:pt x="0" y="350822"/>
                  <a:pt x="33289" y="194340"/>
                  <a:pt x="93489" y="52013"/>
                </a:cubicBezTo>
                <a:close/>
              </a:path>
            </a:pathLst>
          </a:custGeom>
        </p:spPr>
      </p:pic>
      <p:sp>
        <p:nvSpPr>
          <p:cNvPr id="24" name="Freeform: Shape 23">
            <a:extLst>
              <a:ext uri="{FF2B5EF4-FFF2-40B4-BE49-F238E27FC236}">
                <a16:creationId xmlns:a16="http://schemas.microsoft.com/office/drawing/2014/main" id="{78B82595-AC23-47EA-910A-79B1A177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54677" y="783838"/>
            <a:ext cx="756196" cy="31844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Slika 12" descr="Slika na kojoj se prikazuje trava, na otvorenom, životinja, sisavac&#10;&#10;Opis je automatski generiran">
            <a:extLst>
              <a:ext uri="{FF2B5EF4-FFF2-40B4-BE49-F238E27FC236}">
                <a16:creationId xmlns:a16="http://schemas.microsoft.com/office/drawing/2014/main" id="{4F54C4FD-F82C-4A04-AFF9-61328BD509D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211" r="-5" b="9662"/>
          <a:stretch/>
        </p:blipFill>
        <p:spPr>
          <a:xfrm>
            <a:off x="9952384" y="1798531"/>
            <a:ext cx="2239616" cy="2708616"/>
          </a:xfrm>
          <a:custGeom>
            <a:avLst/>
            <a:gdLst/>
            <a:ahLst/>
            <a:cxnLst/>
            <a:rect l="l" t="t" r="r" b="b"/>
            <a:pathLst>
              <a:path w="2085425" h="2522136">
                <a:moveTo>
                  <a:pt x="1261068" y="0"/>
                </a:moveTo>
                <a:cubicBezTo>
                  <a:pt x="1565773" y="0"/>
                  <a:pt x="1845238" y="108068"/>
                  <a:pt x="2063225" y="287967"/>
                </a:cubicBezTo>
                <a:lnTo>
                  <a:pt x="2085425" y="308144"/>
                </a:lnTo>
                <a:lnTo>
                  <a:pt x="2085425" y="2213992"/>
                </a:lnTo>
                <a:lnTo>
                  <a:pt x="2063225" y="2234170"/>
                </a:lnTo>
                <a:cubicBezTo>
                  <a:pt x="1845238" y="2414068"/>
                  <a:pt x="1565773" y="2522136"/>
                  <a:pt x="1261068" y="2522136"/>
                </a:cubicBezTo>
                <a:cubicBezTo>
                  <a:pt x="564599" y="2522136"/>
                  <a:pt x="0" y="1957537"/>
                  <a:pt x="0" y="1261068"/>
                </a:cubicBezTo>
                <a:cubicBezTo>
                  <a:pt x="0" y="564599"/>
                  <a:pt x="564599" y="0"/>
                  <a:pt x="1261068" y="0"/>
                </a:cubicBezTo>
                <a:close/>
              </a:path>
            </a:pathLst>
          </a:custGeom>
        </p:spPr>
      </p:pic>
      <p:pic>
        <p:nvPicPr>
          <p:cNvPr id="5" name="Slika 4" descr="Slika na kojoj se prikazuje biljka, trava&#10;&#10;Opis je automatski generiran">
            <a:extLst>
              <a:ext uri="{FF2B5EF4-FFF2-40B4-BE49-F238E27FC236}">
                <a16:creationId xmlns:a16="http://schemas.microsoft.com/office/drawing/2014/main" id="{F550A1CA-26E9-430A-90EE-61F8DB2B0CE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4362" b="3"/>
          <a:stretch/>
        </p:blipFill>
        <p:spPr>
          <a:xfrm>
            <a:off x="9170980" y="4749556"/>
            <a:ext cx="3021023" cy="2108444"/>
          </a:xfrm>
          <a:custGeom>
            <a:avLst/>
            <a:gdLst/>
            <a:ahLst/>
            <a:cxnLst/>
            <a:rect l="l" t="t" r="r" b="b"/>
            <a:pathLst>
              <a:path w="3021023" h="2108444">
                <a:moveTo>
                  <a:pt x="1601846" y="0"/>
                </a:moveTo>
                <a:cubicBezTo>
                  <a:pt x="2210059" y="0"/>
                  <a:pt x="2739102" y="338976"/>
                  <a:pt x="3010358" y="838312"/>
                </a:cubicBezTo>
                <a:lnTo>
                  <a:pt x="3021023" y="860451"/>
                </a:lnTo>
                <a:lnTo>
                  <a:pt x="3021023" y="2108444"/>
                </a:lnTo>
                <a:lnTo>
                  <a:pt x="83091" y="2108444"/>
                </a:lnTo>
                <a:lnTo>
                  <a:pt x="72017" y="2078187"/>
                </a:lnTo>
                <a:cubicBezTo>
                  <a:pt x="25213" y="1927711"/>
                  <a:pt x="0" y="1767724"/>
                  <a:pt x="0" y="1601847"/>
                </a:cubicBezTo>
                <a:cubicBezTo>
                  <a:pt x="0" y="717173"/>
                  <a:pt x="717172" y="0"/>
                  <a:pt x="1601846" y="0"/>
                </a:cubicBezTo>
                <a:close/>
              </a:path>
            </a:pathLst>
          </a:custGeom>
        </p:spPr>
      </p:pic>
      <p:pic>
        <p:nvPicPr>
          <p:cNvPr id="10" name="Slika 9">
            <a:extLst>
              <a:ext uri="{FF2B5EF4-FFF2-40B4-BE49-F238E27FC236}">
                <a16:creationId xmlns:a16="http://schemas.microsoft.com/office/drawing/2014/main" id="{525129DC-981A-4B68-8FF4-6372A9F917D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343" r="4" b="4660"/>
          <a:stretch/>
        </p:blipFill>
        <p:spPr>
          <a:xfrm>
            <a:off x="6250451" y="2027516"/>
            <a:ext cx="3468770" cy="346877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6" name="Freeform: Shape 25">
            <a:extLst>
              <a:ext uri="{FF2B5EF4-FFF2-40B4-BE49-F238E27FC236}">
                <a16:creationId xmlns:a16="http://schemas.microsoft.com/office/drawing/2014/main" id="{2BCF931A-1D75-4585-A4D7-819DFDD1E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51946">
            <a:off x="6691190" y="5832133"/>
            <a:ext cx="1780023" cy="1237913"/>
          </a:xfrm>
          <a:custGeom>
            <a:avLst/>
            <a:gdLst>
              <a:gd name="connsiteX0" fmla="*/ 1585229 w 1780023"/>
              <a:gd name="connsiteY0" fmla="*/ 764759 h 1237913"/>
              <a:gd name="connsiteX1" fmla="*/ 1623024 w 1780023"/>
              <a:gd name="connsiteY1" fmla="*/ 792810 h 1237913"/>
              <a:gd name="connsiteX2" fmla="*/ 1777614 w 1780023"/>
              <a:gd name="connsiteY2" fmla="*/ 1157141 h 1237913"/>
              <a:gd name="connsiteX3" fmla="*/ 1733799 w 1780023"/>
              <a:gd name="connsiteY3" fmla="*/ 1235532 h 1237913"/>
              <a:gd name="connsiteX4" fmla="*/ 1716464 w 1780023"/>
              <a:gd name="connsiteY4" fmla="*/ 1237722 h 1237913"/>
              <a:gd name="connsiteX5" fmla="*/ 1716464 w 1780023"/>
              <a:gd name="connsiteY5" fmla="*/ 1237913 h 1237913"/>
              <a:gd name="connsiteX6" fmla="*/ 1655409 w 1780023"/>
              <a:gd name="connsiteY6" fmla="*/ 1191717 h 1237913"/>
              <a:gd name="connsiteX7" fmla="*/ 1513200 w 1780023"/>
              <a:gd name="connsiteY7" fmla="*/ 856627 h 1237913"/>
              <a:gd name="connsiteX8" fmla="*/ 1538499 w 1780023"/>
              <a:gd name="connsiteY8" fmla="*/ 770415 h 1237913"/>
              <a:gd name="connsiteX9" fmla="*/ 1585229 w 1780023"/>
              <a:gd name="connsiteY9" fmla="*/ 764759 h 1237913"/>
              <a:gd name="connsiteX10" fmla="*/ 477919 w 1780023"/>
              <a:gd name="connsiteY10" fmla="*/ 21437 h 1237913"/>
              <a:gd name="connsiteX11" fmla="*/ 509236 w 1780023"/>
              <a:gd name="connsiteY11" fmla="*/ 84182 h 1237913"/>
              <a:gd name="connsiteX12" fmla="*/ 445829 w 1780023"/>
              <a:gd name="connsiteY12" fmla="*/ 139871 h 1237913"/>
              <a:gd name="connsiteX13" fmla="*/ 437447 w 1780023"/>
              <a:gd name="connsiteY13" fmla="*/ 139395 h 1237913"/>
              <a:gd name="connsiteX14" fmla="*/ 73211 w 1780023"/>
              <a:gd name="connsiteY14" fmla="*/ 137204 h 1237913"/>
              <a:gd name="connsiteX15" fmla="*/ 749 w 1780023"/>
              <a:gd name="connsiteY15" fmla="*/ 84082 h 1237913"/>
              <a:gd name="connsiteX16" fmla="*/ 53871 w 1780023"/>
              <a:gd name="connsiteY16" fmla="*/ 11621 h 1237913"/>
              <a:gd name="connsiteX17" fmla="*/ 58352 w 1780023"/>
              <a:gd name="connsiteY17" fmla="*/ 11093 h 1237913"/>
              <a:gd name="connsiteX18" fmla="*/ 454020 w 1780023"/>
              <a:gd name="connsiteY18" fmla="*/ 13474 h 1237913"/>
              <a:gd name="connsiteX19" fmla="*/ 477919 w 1780023"/>
              <a:gd name="connsiteY19" fmla="*/ 21437 h 1237913"/>
              <a:gd name="connsiteX20" fmla="*/ 957797 w 1780023"/>
              <a:gd name="connsiteY20" fmla="*/ 167970 h 1237913"/>
              <a:gd name="connsiteX21" fmla="*/ 1286982 w 1780023"/>
              <a:gd name="connsiteY21" fmla="*/ 387616 h 1237913"/>
              <a:gd name="connsiteX22" fmla="*/ 1293725 w 1780023"/>
              <a:gd name="connsiteY22" fmla="*/ 477075 h 1237913"/>
              <a:gd name="connsiteX23" fmla="*/ 1245453 w 1780023"/>
              <a:gd name="connsiteY23" fmla="*/ 499154 h 1237913"/>
              <a:gd name="connsiteX24" fmla="*/ 1245167 w 1780023"/>
              <a:gd name="connsiteY24" fmla="*/ 499154 h 1237913"/>
              <a:gd name="connsiteX25" fmla="*/ 1203638 w 1780023"/>
              <a:gd name="connsiteY25" fmla="*/ 484104 h 1237913"/>
              <a:gd name="connsiteX26" fmla="*/ 900647 w 1780023"/>
              <a:gd name="connsiteY26" fmla="*/ 281508 h 1237913"/>
              <a:gd name="connsiteX27" fmla="*/ 872454 w 1780023"/>
              <a:gd name="connsiteY27" fmla="*/ 196164 h 1237913"/>
              <a:gd name="connsiteX28" fmla="*/ 957797 w 1780023"/>
              <a:gd name="connsiteY28" fmla="*/ 167970 h 12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0023" h="1237913">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F2148DF-AE78-42FE-841D-33F313F7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2910" y="6538912"/>
            <a:ext cx="1484156" cy="319088"/>
          </a:xfrm>
          <a:custGeom>
            <a:avLst/>
            <a:gdLst>
              <a:gd name="connsiteX0" fmla="*/ 742077 w 1484156"/>
              <a:gd name="connsiteY0" fmla="*/ 0 h 319088"/>
              <a:gd name="connsiteX1" fmla="*/ 1384409 w 1484156"/>
              <a:gd name="connsiteY1" fmla="*/ 224336 h 319088"/>
              <a:gd name="connsiteX2" fmla="*/ 1484156 w 1484156"/>
              <a:gd name="connsiteY2" fmla="*/ 319088 h 319088"/>
              <a:gd name="connsiteX3" fmla="*/ 0 w 1484156"/>
              <a:gd name="connsiteY3" fmla="*/ 319088 h 319088"/>
              <a:gd name="connsiteX4" fmla="*/ 99747 w 1484156"/>
              <a:gd name="connsiteY4" fmla="*/ 224336 h 319088"/>
              <a:gd name="connsiteX5" fmla="*/ 742077 w 1484156"/>
              <a:gd name="connsiteY5"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156" h="319088">
                <a:moveTo>
                  <a:pt x="742077" y="0"/>
                </a:moveTo>
                <a:cubicBezTo>
                  <a:pt x="986072" y="0"/>
                  <a:pt x="1209855" y="84189"/>
                  <a:pt x="1384409" y="224336"/>
                </a:cubicBezTo>
                <a:lnTo>
                  <a:pt x="1484156" y="319088"/>
                </a:lnTo>
                <a:lnTo>
                  <a:pt x="0" y="319088"/>
                </a:lnTo>
                <a:lnTo>
                  <a:pt x="99747" y="224336"/>
                </a:lnTo>
                <a:cubicBezTo>
                  <a:pt x="274301" y="84189"/>
                  <a:pt x="498083" y="0"/>
                  <a:pt x="74207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niOkvir 7">
            <a:extLst>
              <a:ext uri="{FF2B5EF4-FFF2-40B4-BE49-F238E27FC236}">
                <a16:creationId xmlns:a16="http://schemas.microsoft.com/office/drawing/2014/main" id="{B66D1528-164B-4B24-9E45-BE544DEF3D2C}"/>
              </a:ext>
            </a:extLst>
          </p:cNvPr>
          <p:cNvSpPr txBox="1"/>
          <p:nvPr/>
        </p:nvSpPr>
        <p:spPr>
          <a:xfrm>
            <a:off x="9628478" y="6870700"/>
            <a:ext cx="2563522"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www.allwhitebackground.com/corn.html">
                  <a:extLst>
                    <a:ext uri="{A12FA001-AC4F-418D-AE19-62706E023703}">
                      <ahyp:hlinkClr xmlns:ahyp="http://schemas.microsoft.com/office/drawing/2018/hyperlinkcolor" val="tx"/>
                    </a:ext>
                  </a:extLst>
                </a:hlinkClick>
              </a:rPr>
              <a:t>Ta fotografija</a:t>
            </a:r>
            <a:r>
              <a:rPr lang="hr-HR" sz="700">
                <a:solidFill>
                  <a:srgbClr val="FFFFFF"/>
                </a:solidFill>
              </a:rPr>
              <a:t> korisnika Nepoznat autor: licenca </a:t>
            </a:r>
            <a:r>
              <a:rPr lang="hr-HR"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hr-HR" sz="700">
              <a:solidFill>
                <a:srgbClr val="FFFFFF"/>
              </a:solidFill>
            </a:endParaRPr>
          </a:p>
        </p:txBody>
      </p:sp>
      <p:sp>
        <p:nvSpPr>
          <p:cNvPr id="11" name="TekstniOkvir 10">
            <a:extLst>
              <a:ext uri="{FF2B5EF4-FFF2-40B4-BE49-F238E27FC236}">
                <a16:creationId xmlns:a16="http://schemas.microsoft.com/office/drawing/2014/main" id="{98321EAA-6CC5-48B1-BF67-CA2752B4E4CB}"/>
              </a:ext>
            </a:extLst>
          </p:cNvPr>
          <p:cNvSpPr txBox="1"/>
          <p:nvPr/>
        </p:nvSpPr>
        <p:spPr>
          <a:xfrm>
            <a:off x="7052256" y="6870700"/>
            <a:ext cx="2563522"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9" tooltip="http://pngimg.com/download/21810">
                  <a:extLst>
                    <a:ext uri="{A12FA001-AC4F-418D-AE19-62706E023703}">
                      <ahyp:hlinkClr xmlns:ahyp="http://schemas.microsoft.com/office/drawing/2018/hyperlinkcolor" val="tx"/>
                    </a:ext>
                  </a:extLst>
                </a:hlinkClick>
              </a:rPr>
              <a:t>Ta fotografija</a:t>
            </a:r>
            <a:r>
              <a:rPr lang="hr-HR" sz="700">
                <a:solidFill>
                  <a:srgbClr val="FFFFFF"/>
                </a:solidFill>
              </a:rPr>
              <a:t> korisnika Nepoznat autor: licenca </a:t>
            </a:r>
            <a:r>
              <a:rPr lang="hr-HR"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hr-HR" sz="700">
              <a:solidFill>
                <a:srgbClr val="FFFFFF"/>
              </a:solidFill>
            </a:endParaRPr>
          </a:p>
        </p:txBody>
      </p:sp>
    </p:spTree>
    <p:extLst>
      <p:ext uri="{BB962C8B-B14F-4D97-AF65-F5344CB8AC3E}">
        <p14:creationId xmlns:p14="http://schemas.microsoft.com/office/powerpoint/2010/main" val="1441124848"/>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29</TotalTime>
  <Words>370</Words>
  <Application>Microsoft Office PowerPoint</Application>
  <PresentationFormat>Široki zaslon</PresentationFormat>
  <Paragraphs>25</Paragraphs>
  <Slides>8</Slides>
  <Notes>0</Notes>
  <HiddenSlides>0</HiddenSlides>
  <MMClips>2</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8</vt:i4>
      </vt:variant>
    </vt:vector>
  </HeadingPairs>
  <TitlesOfParts>
    <vt:vector size="13" baseType="lpstr">
      <vt:lpstr>Arial</vt:lpstr>
      <vt:lpstr>Avenir Next LT Pro</vt:lpstr>
      <vt:lpstr>Calibri</vt:lpstr>
      <vt:lpstr>Tw Cen MT</vt:lpstr>
      <vt:lpstr>ShapesVTI</vt:lpstr>
      <vt:lpstr>ENGLESKI JEZIK</vt:lpstr>
      <vt:lpstr>Danas nastavljamo s istom lekcijom.  Nakon ove lekcije trebali biste znati naučiti prepoznati opis životinje, ali i sami opisati neku životinju. </vt:lpstr>
      <vt:lpstr>ZADATAK ZA ONE KOJI NE MOGU NA IZZI:</vt:lpstr>
      <vt:lpstr>Ovo je slijedeći zadatak u Izziju.  Možda vam ovo pomogne: It can fly at night – Može letjeti po noći fast – brzo       meat – meso gray – siv It hasn’t got legs – Nema noge It has got a yellow beak – Ima žuti kljun</vt:lpstr>
      <vt:lpstr>TKO NE RADI U IZZIJU, SLIJEDEĆI ZADATAK JE OVAJ: Prepiši rečenice u bilježnicu i spoji s odgovarajućom životinjom. </vt:lpstr>
      <vt:lpstr>Sada poslušajte u Izziju englesku tradicionalnu pjesmicu Old McDonald had a Zoo.</vt:lpstr>
      <vt:lpstr>I za kraj napiši jedan opis životinje po svom izboru u radnoj bilježnici na stranici 79, zadatak 6. </vt:lpstr>
      <vt:lpstr>Zapiši još u bilježnicu (SVI) i nacrtaj:  grass – trava corn – kukuruz a tail – rep wings – krila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ENGLESKI JEZIK</dc:title>
  <dc:creator>Valentina Bertina</dc:creator>
  <cp:lastModifiedBy>Valentina Bertina</cp:lastModifiedBy>
  <cp:revision>5</cp:revision>
  <dcterms:created xsi:type="dcterms:W3CDTF">2020-05-20T14:26:45Z</dcterms:created>
  <dcterms:modified xsi:type="dcterms:W3CDTF">2020-05-20T14:56:09Z</dcterms:modified>
</cp:coreProperties>
</file>